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6" r:id="rId1"/>
  </p:sldMasterIdLst>
  <p:notesMasterIdLst>
    <p:notesMasterId r:id="rId24"/>
  </p:notesMasterIdLst>
  <p:handoutMasterIdLst>
    <p:handoutMasterId r:id="rId25"/>
  </p:handoutMasterIdLst>
  <p:sldIdLst>
    <p:sldId id="256" r:id="rId2"/>
    <p:sldId id="270" r:id="rId3"/>
    <p:sldId id="282" r:id="rId4"/>
    <p:sldId id="268" r:id="rId5"/>
    <p:sldId id="314" r:id="rId6"/>
    <p:sldId id="307" r:id="rId7"/>
    <p:sldId id="309" r:id="rId8"/>
    <p:sldId id="313" r:id="rId9"/>
    <p:sldId id="292" r:id="rId10"/>
    <p:sldId id="317" r:id="rId11"/>
    <p:sldId id="273" r:id="rId12"/>
    <p:sldId id="319" r:id="rId13"/>
    <p:sldId id="305" r:id="rId14"/>
    <p:sldId id="320" r:id="rId15"/>
    <p:sldId id="312" r:id="rId16"/>
    <p:sldId id="288" r:id="rId17"/>
    <p:sldId id="310" r:id="rId18"/>
    <p:sldId id="318" r:id="rId19"/>
    <p:sldId id="269" r:id="rId20"/>
    <p:sldId id="315" r:id="rId21"/>
    <p:sldId id="286" r:id="rId22"/>
    <p:sldId id="316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69920"/>
    <a:srgbClr val="EDFEFF"/>
    <a:srgbClr val="FF686B"/>
    <a:srgbClr val="EDD32B"/>
    <a:srgbClr val="BDED25"/>
    <a:srgbClr val="74ED1F"/>
    <a:srgbClr val="F577FF"/>
    <a:srgbClr val="E6F7FF"/>
    <a:srgbClr val="DA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Helle Formatvorlage 1 - Akz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A107856-5554-42FB-B03E-39F5DBC370BA}" styleName="Mittlere Formatvorlage 4 - Akz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505E3EF-67EA-436B-97B2-0124C06EBD24}" styleName="Mittlere Formatvorlage 4 - Akz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22838BEF-8BB2-4498-84A7-C5851F593DF1}" styleName="Mittlere Formatvorlage 4 - Akz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C4B1156A-380E-4F78-BDF5-A606A8083BF9}" styleName="Mittlere Formatvorlage 4 - Akz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717"/>
    <p:restoredTop sz="93819"/>
  </p:normalViewPr>
  <p:slideViewPr>
    <p:cSldViewPr snapToGrid="0" snapToObjects="1">
      <p:cViewPr varScale="1">
        <p:scale>
          <a:sx n="114" d="100"/>
          <a:sy n="114" d="100"/>
        </p:scale>
        <p:origin x="9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6" d="100"/>
          <a:sy n="96" d="100"/>
        </p:scale>
        <p:origin x="34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019FF-BD8D-0A42-9412-FC5D94508152}" type="datetimeFigureOut">
              <a:rPr lang="de-DE" smtClean="0"/>
              <a:t>08.05.19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F8785-1E40-C441-BCFE-17964C0A7D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46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002CA-B873-8F4F-B04B-8FEC4BA4A59E}" type="datetimeFigureOut">
              <a:rPr lang="de-DE" smtClean="0"/>
              <a:t>08.05.19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61106-A7AC-2843-92B0-C50E616C59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7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Stillstandszeiten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614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Binäre Vorhersagen!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4901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-&gt; Wie schlimm ist ein Miss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7190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Testdaten haben leider andere Verteilung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8927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27882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Sensitivitätstest auf Tiefe</a:t>
            </a:r>
          </a:p>
          <a:p>
            <a:r>
              <a:rPr lang="de-DE" dirty="0"/>
              <a:t>480 – 1140 freie Parameter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354316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427370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>
                <a:sym typeface="Wingdings"/>
              </a:rPr>
              <a:t>immer wieder damit konfrontiert, dass man von Modell nix gehört hat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>
                <a:sym typeface="Wingdings"/>
              </a:rPr>
              <a:t>Unabhängig davon, was man von angewandten Modellen versteht: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1200" dirty="0">
              <a:sym typeface="Wingdings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576229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6601355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7107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93823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7906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80075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ist es ok, 4 </a:t>
            </a:r>
            <a:r>
              <a:rPr lang="de-DE" dirty="0" err="1"/>
              <a:t>False</a:t>
            </a:r>
            <a:r>
              <a:rPr lang="de-DE" dirty="0"/>
              <a:t> Alarms mehr zu haben, um einen Miss zu reduzieren?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989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sieht die optimale Vorhersage aus / wie sollte sie zustande kommen?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836380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35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7033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577170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99958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2737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1A02CD-4F9B-9948-8FF1-904489927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6FB9E4BD-8DCD-864C-A824-DCE0AAEDF1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997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b="0" spc="-30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474839"/>
            <a:ext cx="7543801" cy="43942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31AD010-DFA5-6648-9136-072DDF7F1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59786"/>
            <a:ext cx="6513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The added value of machine-learning methods  in forecasting wind turbine icing </a:t>
            </a:r>
            <a:endParaRPr lang="de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39F55D-AE83-EC4F-BA84-7AFBFDE9D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6FB9E4BD-8DCD-864C-A824-DCE0AAEDF1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5D53D4B2-13DF-FC47-B702-96D4870CBED0}" type="datetime1">
              <a:rPr lang="de-AT" smtClean="0"/>
              <a:t>08.05.19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25E61F7-4F44-7741-B363-1C37BF7A4D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0236" y="5686854"/>
            <a:ext cx="2249516" cy="6183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DF1A612-AC13-EE48-BE28-086025BD62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7883" y="5686854"/>
            <a:ext cx="1981747" cy="62126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435510"/>
            <a:ext cx="7543801" cy="44335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6459786"/>
            <a:ext cx="6513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The added value of machine-learning methods  in forecasting wind turbine icing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6FB9E4BD-8DCD-864C-A824-DCE0AAEDF1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1540" y="134881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0C1A576-B935-0646-A7FE-4C4E51C5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74" r:id="rId3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de.wikipedia.org/wiki/Datei:Tauernwindpark2_am_Sch&#246;nberg,_Oberzeiring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1.tiff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20.tiff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emf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The </a:t>
            </a:r>
            <a:r>
              <a:rPr lang="de-DE" sz="4000" dirty="0" err="1"/>
              <a:t>added</a:t>
            </a:r>
            <a:r>
              <a:rPr lang="de-DE" sz="4000" dirty="0"/>
              <a:t> </a:t>
            </a:r>
            <a:r>
              <a:rPr lang="de-DE" sz="4000" dirty="0" err="1"/>
              <a:t>value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machine-learning</a:t>
            </a:r>
            <a:r>
              <a:rPr lang="de-DE" sz="4000" dirty="0"/>
              <a:t> </a:t>
            </a:r>
            <a:r>
              <a:rPr lang="de-DE" sz="4000" dirty="0" err="1"/>
              <a:t>methods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/>
              <a:t>in </a:t>
            </a:r>
            <a:r>
              <a:rPr lang="de-DE" sz="4000" dirty="0" err="1"/>
              <a:t>forecasting</a:t>
            </a:r>
            <a:r>
              <a:rPr lang="de-DE" sz="4000" dirty="0"/>
              <a:t> wind </a:t>
            </a:r>
            <a:r>
              <a:rPr lang="de-DE" sz="4000" dirty="0" err="1"/>
              <a:t>turbine</a:t>
            </a:r>
            <a:r>
              <a:rPr lang="de-DE" sz="4000" dirty="0"/>
              <a:t> </a:t>
            </a:r>
            <a:r>
              <a:rPr lang="de-DE" sz="4000" dirty="0" err="1"/>
              <a:t>icing</a:t>
            </a:r>
            <a:r>
              <a:rPr lang="de-DE" sz="4000" dirty="0"/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Lukas Kugler</a:t>
            </a:r>
          </a:p>
          <a:p>
            <a:r>
              <a:rPr lang="de-DE" dirty="0"/>
              <a:t>Masterseminar</a:t>
            </a:r>
          </a:p>
          <a:p>
            <a:r>
              <a:rPr lang="de-DE" dirty="0"/>
              <a:t>2. Vortrag, 8.5.2019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822960" y="5933208"/>
            <a:ext cx="7543800" cy="603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800" dirty="0">
                <a:latin typeface="+mj-lt"/>
              </a:rPr>
              <a:t>Betreuer: Ass.-Prof. Mag. Dr. Manfred </a:t>
            </a:r>
            <a:r>
              <a:rPr lang="de-DE" sz="1800" dirty="0" err="1">
                <a:latin typeface="+mj-lt"/>
              </a:rPr>
              <a:t>Dorninger</a:t>
            </a:r>
            <a:r>
              <a:rPr lang="de-DE" sz="1800" dirty="0">
                <a:latin typeface="+mj-lt"/>
              </a:rPr>
              <a:t>, Dipl.-Ing. Dr. Lukas </a:t>
            </a:r>
            <a:r>
              <a:rPr lang="de-DE" sz="1800" dirty="0" err="1">
                <a:latin typeface="+mj-lt"/>
              </a:rPr>
              <a:t>Strauss</a:t>
            </a:r>
            <a:r>
              <a:rPr lang="de-DE" sz="1800" dirty="0">
                <a:latin typeface="+mj-lt"/>
              </a:rPr>
              <a:t> </a:t>
            </a:r>
          </a:p>
        </p:txBody>
      </p:sp>
      <p:pic>
        <p:nvPicPr>
          <p:cNvPr id="16" name="Grafik 15">
            <a:hlinkClick r:id="rId2"/>
            <a:extLst>
              <a:ext uri="{FF2B5EF4-FFF2-40B4-BE49-F238E27FC236}">
                <a16:creationId xmlns:a16="http://schemas.microsoft.com/office/drawing/2014/main" id="{FDF9A1D6-3D8D-764A-9A42-50D237DC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8" b="29753"/>
          <a:stretch/>
        </p:blipFill>
        <p:spPr>
          <a:xfrm>
            <a:off x="-9478" y="0"/>
            <a:ext cx="5843239" cy="2313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9721E72-8F6E-2C4F-8DA9-E1BD74159F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86"/>
          <a:stretch/>
        </p:blipFill>
        <p:spPr>
          <a:xfrm>
            <a:off x="4538546" y="0"/>
            <a:ext cx="4605454" cy="23130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CEADE6-72C4-DA4D-B437-85EF7FDE8682}"/>
              </a:ext>
            </a:extLst>
          </p:cNvPr>
          <p:cNvSpPr txBox="1"/>
          <p:nvPr/>
        </p:nvSpPr>
        <p:spPr>
          <a:xfrm>
            <a:off x="8178217" y="-17837"/>
            <a:ext cx="976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weathertech</a:t>
            </a:r>
            <a:endParaRPr lang="de-DE" sz="1200" dirty="0">
              <a:solidFill>
                <a:schemeClr val="bg1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A0641E4-B29E-6348-A774-CA980B924DBE}"/>
              </a:ext>
            </a:extLst>
          </p:cNvPr>
          <p:cNvGrpSpPr/>
          <p:nvPr/>
        </p:nvGrpSpPr>
        <p:grpSpPr>
          <a:xfrm>
            <a:off x="3996501" y="-16451"/>
            <a:ext cx="495489" cy="276999"/>
            <a:chOff x="3996501" y="-16451"/>
            <a:chExt cx="495489" cy="276999"/>
          </a:xfrm>
        </p:grpSpPr>
        <p:sp>
          <p:nvSpPr>
            <p:cNvPr id="8" name="Textfeld 7">
              <a:hlinkClick r:id="rId2"/>
              <a:extLst>
                <a:ext uri="{FF2B5EF4-FFF2-40B4-BE49-F238E27FC236}">
                  <a16:creationId xmlns:a16="http://schemas.microsoft.com/office/drawing/2014/main" id="{CA6A36B4-98CF-8C49-8F48-50F34DBF9333}"/>
                </a:ext>
              </a:extLst>
            </p:cNvPr>
            <p:cNvSpPr txBox="1"/>
            <p:nvPr/>
          </p:nvSpPr>
          <p:spPr>
            <a:xfrm>
              <a:off x="3996501" y="-16451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HP</a:t>
              </a:r>
            </a:p>
          </p:txBody>
        </p:sp>
        <p:pic>
          <p:nvPicPr>
            <p:cNvPr id="7" name="Grafik 6" descr="Teilen">
              <a:hlinkClick r:id="rId2"/>
              <a:extLst>
                <a:ext uri="{FF2B5EF4-FFF2-40B4-BE49-F238E27FC236}">
                  <a16:creationId xmlns:a16="http://schemas.microsoft.com/office/drawing/2014/main" id="{F192FE16-1087-564C-9798-F8D55940C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91095" y="29269"/>
              <a:ext cx="200895" cy="200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79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lot3d">
            <a:hlinkClick r:id="" action="ppaction://media"/>
            <a:extLst>
              <a:ext uri="{FF2B5EF4-FFF2-40B4-BE49-F238E27FC236}">
                <a16:creationId xmlns:a16="http://schemas.microsoft.com/office/drawing/2014/main" id="{088CA4AF-E8DE-F84C-8D82-4AA452A2C0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8709" t="12618" r="12856" b="15797"/>
          <a:stretch/>
        </p:blipFill>
        <p:spPr>
          <a:xfrm>
            <a:off x="5508702" y="1691945"/>
            <a:ext cx="3334215" cy="2615792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Methoden: Weitere Modelle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10</a:t>
            </a:fld>
            <a:endParaRPr lang="de-DE" sz="16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E678FB-384C-774B-8513-A39A1ED8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4840"/>
            <a:ext cx="7339733" cy="4747540"/>
          </a:xfrm>
        </p:spPr>
        <p:txBody>
          <a:bodyPr>
            <a:noAutofit/>
          </a:bodyPr>
          <a:lstStyle/>
          <a:p>
            <a:pPr marL="586412" lvl="5" indent="-285750">
              <a:lnSpc>
                <a:spcPct val="100000"/>
              </a:lnSpc>
              <a:spcAft>
                <a:spcPts val="600"/>
              </a:spcAft>
            </a:pPr>
            <a:r>
              <a:rPr lang="de-DE" sz="1800" b="1" dirty="0"/>
              <a:t>Support </a:t>
            </a:r>
            <a:r>
              <a:rPr lang="de-DE" sz="1800" b="1" dirty="0" err="1"/>
              <a:t>Vector</a:t>
            </a:r>
            <a:r>
              <a:rPr lang="de-DE" sz="1800" b="1" dirty="0"/>
              <a:t> Klassifikation          </a:t>
            </a:r>
            <a:r>
              <a:rPr lang="de-DE" dirty="0"/>
              <a:t>bereits im ersten Vortrag erklärt</a:t>
            </a:r>
            <a:endParaRPr lang="de-DE" sz="1800" b="1" dirty="0"/>
          </a:p>
          <a:p>
            <a:pPr marL="786412" lvl="6" indent="-285750">
              <a:lnSpc>
                <a:spcPct val="100000"/>
              </a:lnSpc>
              <a:spcAft>
                <a:spcPts val="600"/>
              </a:spcAft>
            </a:pPr>
            <a:r>
              <a:rPr lang="de-DE" sz="1600" dirty="0"/>
              <a:t>funktioniert besonders bei hochdimensionalen Problemen</a:t>
            </a:r>
            <a:br>
              <a:rPr lang="de-DE" sz="1600" dirty="0"/>
            </a:br>
            <a:r>
              <a:rPr lang="de-DE" sz="1600" dirty="0"/>
              <a:t>-&gt; bei vielen Eingangsfaktoren (= </a:t>
            </a:r>
            <a:r>
              <a:rPr lang="de-DE" sz="1600" dirty="0" err="1"/>
              <a:t>Prediktoren</a:t>
            </a:r>
            <a:r>
              <a:rPr lang="de-DE" sz="1600" dirty="0"/>
              <a:t>)</a:t>
            </a:r>
          </a:p>
          <a:p>
            <a:pPr marL="786412" lvl="6" indent="-285750">
              <a:lnSpc>
                <a:spcPct val="100000"/>
              </a:lnSpc>
              <a:spcAft>
                <a:spcPts val="600"/>
              </a:spcAft>
            </a:pPr>
            <a:endParaRPr lang="de-DE" sz="1800" dirty="0"/>
          </a:p>
          <a:p>
            <a:pPr marL="586412" lvl="5" indent="-285750">
              <a:lnSpc>
                <a:spcPct val="100000"/>
              </a:lnSpc>
              <a:spcAft>
                <a:spcPts val="600"/>
              </a:spcAft>
            </a:pPr>
            <a:r>
              <a:rPr lang="de-DE" sz="1800" b="1" dirty="0"/>
              <a:t>Entscheidungsbaum-Modelle  </a:t>
            </a:r>
            <a:r>
              <a:rPr lang="de-DE" sz="1800" i="1" dirty="0" err="1"/>
              <a:t>Decision-Trees</a:t>
            </a:r>
            <a:endParaRPr lang="de-DE" sz="1800" i="1" dirty="0"/>
          </a:p>
          <a:p>
            <a:pPr marL="786412" lvl="6" indent="-285750">
              <a:lnSpc>
                <a:spcPct val="100000"/>
              </a:lnSpc>
              <a:spcAft>
                <a:spcPts val="600"/>
              </a:spcAft>
            </a:pPr>
            <a:r>
              <a:rPr lang="de-DE" sz="1600" i="1" dirty="0" err="1"/>
              <a:t>Bagging</a:t>
            </a:r>
            <a:r>
              <a:rPr lang="de-DE" sz="1600" i="1" dirty="0"/>
              <a:t> und </a:t>
            </a:r>
            <a:r>
              <a:rPr lang="de-DE" sz="1600" i="1" dirty="0" err="1"/>
              <a:t>Boosting</a:t>
            </a:r>
            <a:r>
              <a:rPr lang="de-DE" sz="1600" i="1" dirty="0"/>
              <a:t> Methoden, ...</a:t>
            </a:r>
          </a:p>
          <a:p>
            <a:pPr marL="586412" lvl="5" indent="-285750">
              <a:lnSpc>
                <a:spcPct val="100000"/>
              </a:lnSpc>
              <a:spcAft>
                <a:spcPts val="600"/>
              </a:spcAft>
            </a:pPr>
            <a:endParaRPr lang="de-DE" sz="1800" dirty="0"/>
          </a:p>
          <a:p>
            <a:pPr marL="586412" lvl="5" indent="-285750">
              <a:lnSpc>
                <a:spcPct val="100000"/>
              </a:lnSpc>
              <a:spcAft>
                <a:spcPts val="600"/>
              </a:spcAft>
            </a:pPr>
            <a:r>
              <a:rPr lang="de-DE" sz="1800" b="1" dirty="0"/>
              <a:t>GAM </a:t>
            </a:r>
            <a:r>
              <a:rPr lang="de-DE" sz="1800" i="1" dirty="0" err="1"/>
              <a:t>Generalized</a:t>
            </a:r>
            <a:r>
              <a:rPr lang="de-DE" sz="1800" i="1" dirty="0"/>
              <a:t> Additive Models</a:t>
            </a:r>
            <a:endParaRPr lang="de-DE" sz="1600" i="1" dirty="0"/>
          </a:p>
          <a:p>
            <a:pPr marL="786412" lvl="6" indent="-285750">
              <a:lnSpc>
                <a:spcPct val="100000"/>
              </a:lnSpc>
              <a:spcAft>
                <a:spcPts val="0"/>
              </a:spcAft>
            </a:pPr>
            <a:r>
              <a:rPr lang="de-DE" sz="1600" dirty="0"/>
              <a:t>Erweiterung der linearen Regression</a:t>
            </a:r>
          </a:p>
          <a:p>
            <a:pPr marL="786412" lvl="6" indent="-285750">
              <a:lnSpc>
                <a:spcPct val="100000"/>
              </a:lnSpc>
              <a:spcAft>
                <a:spcPts val="0"/>
              </a:spcAft>
            </a:pPr>
            <a:r>
              <a:rPr lang="de-DE" sz="1600" dirty="0"/>
              <a:t>z.B. </a:t>
            </a:r>
            <a:r>
              <a:rPr lang="de-DE" sz="1600" dirty="0" err="1"/>
              <a:t>Spline</a:t>
            </a:r>
            <a:r>
              <a:rPr lang="de-DE" sz="1600" dirty="0"/>
              <a:t>-Regression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69EB2778-AC42-A344-91CD-B097ABC6DC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3975" y="5346436"/>
            <a:ext cx="2487682" cy="863422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30F6E6DC-027E-7E47-946C-7A1240603DAE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70000"/>
          </a:blip>
          <a:stretch>
            <a:fillRect/>
          </a:stretch>
        </p:blipFill>
        <p:spPr>
          <a:xfrm>
            <a:off x="5999200" y="4346155"/>
            <a:ext cx="2353217" cy="89351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42040959-7AF6-C144-AC1C-B13815CCC1EB}"/>
              </a:ext>
            </a:extLst>
          </p:cNvPr>
          <p:cNvSpPr txBox="1"/>
          <p:nvPr/>
        </p:nvSpPr>
        <p:spPr>
          <a:xfrm>
            <a:off x="5662762" y="4237802"/>
            <a:ext cx="975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Lin. Reg</a:t>
            </a:r>
            <a:r>
              <a:rPr lang="de-DE" dirty="0"/>
              <a:t>: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87EC9BB-1F59-814F-B840-621B7FEA3807}"/>
              </a:ext>
            </a:extLst>
          </p:cNvPr>
          <p:cNvSpPr txBox="1"/>
          <p:nvPr/>
        </p:nvSpPr>
        <p:spPr>
          <a:xfrm>
            <a:off x="5942362" y="5229379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2">
                    <a:lumMod val="50000"/>
                  </a:schemeClr>
                </a:solidFill>
              </a:rPr>
              <a:t>GAM:</a:t>
            </a:r>
          </a:p>
        </p:txBody>
      </p:sp>
    </p:spTree>
    <p:extLst>
      <p:ext uri="{BB962C8B-B14F-4D97-AF65-F5344CB8AC3E}">
        <p14:creationId xmlns:p14="http://schemas.microsoft.com/office/powerpoint/2010/main" val="439742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E678FB-384C-774B-8513-A39A1ED8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8" y="1474840"/>
            <a:ext cx="7250525" cy="4542523"/>
          </a:xfrm>
        </p:spPr>
        <p:txBody>
          <a:bodyPr>
            <a:noAutofit/>
          </a:bodyPr>
          <a:lstStyle/>
          <a:p>
            <a:r>
              <a:rPr lang="de-DE" dirty="0"/>
              <a:t>Quantifizierung der Einsparungen im </a:t>
            </a:r>
            <a:r>
              <a:rPr lang="de-DE" dirty="0" err="1"/>
              <a:t>Cost</a:t>
            </a:r>
            <a:r>
              <a:rPr lang="de-DE" dirty="0"/>
              <a:t>-Loss Entscheidungsmodell</a:t>
            </a:r>
          </a:p>
          <a:p>
            <a:pPr marL="201168" lvl="1" indent="0">
              <a:buNone/>
            </a:pPr>
            <a:r>
              <a:rPr lang="de-DE" sz="1600" dirty="0"/>
              <a:t>	mittels </a:t>
            </a:r>
            <a:r>
              <a:rPr lang="de-DE" sz="1600" b="1" dirty="0"/>
              <a:t>P</a:t>
            </a:r>
            <a:r>
              <a:rPr lang="de-DE" sz="1600" dirty="0"/>
              <a:t>otential </a:t>
            </a:r>
            <a:r>
              <a:rPr lang="de-DE" sz="1600" b="1" dirty="0" err="1"/>
              <a:t>E</a:t>
            </a:r>
            <a:r>
              <a:rPr lang="de-DE" sz="1600" dirty="0" err="1"/>
              <a:t>conomic</a:t>
            </a:r>
            <a:r>
              <a:rPr lang="de-DE" sz="1600" dirty="0"/>
              <a:t> </a:t>
            </a:r>
            <a:r>
              <a:rPr lang="de-DE" sz="1600" b="1" dirty="0"/>
              <a:t>V</a:t>
            </a:r>
            <a:r>
              <a:rPr lang="de-DE" sz="1600" dirty="0"/>
              <a:t>alue </a:t>
            </a:r>
            <a:r>
              <a:rPr lang="de-DE" sz="1600" b="1" dirty="0"/>
              <a:t>PEV</a:t>
            </a:r>
            <a:br>
              <a:rPr lang="de-DE" sz="1600" b="1" dirty="0"/>
            </a:br>
            <a:endParaRPr lang="de-DE" sz="1800" dirty="0"/>
          </a:p>
          <a:p>
            <a:pPr marL="92075" lvl="3" indent="0">
              <a:lnSpc>
                <a:spcPct val="100000"/>
              </a:lnSpc>
              <a:spcAft>
                <a:spcPts val="0"/>
              </a:spcAft>
              <a:buNone/>
              <a:tabLst>
                <a:tab pos="968375" algn="l"/>
              </a:tabLst>
            </a:pPr>
            <a:r>
              <a:rPr lang="de-DE" sz="2000" dirty="0">
                <a:sym typeface="Wingdings" pitchFamily="2" charset="2"/>
              </a:rPr>
              <a:t>PEV = f( </a:t>
            </a:r>
            <a:r>
              <a:rPr lang="de-DE" sz="1800" dirty="0">
                <a:solidFill>
                  <a:srgbClr val="169920"/>
                </a:solidFill>
                <a:sym typeface="Wingdings" pitchFamily="2" charset="2"/>
              </a:rPr>
              <a:t>Hits, </a:t>
            </a:r>
            <a:r>
              <a:rPr lang="de-DE" sz="1800" dirty="0" err="1">
                <a:solidFill>
                  <a:srgbClr val="169920"/>
                </a:solidFill>
                <a:sym typeface="Wingdings" pitchFamily="2" charset="2"/>
              </a:rPr>
              <a:t>Correct</a:t>
            </a:r>
            <a:r>
              <a:rPr lang="de-DE" sz="1800" dirty="0">
                <a:solidFill>
                  <a:srgbClr val="169920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rgbClr val="169920"/>
                </a:solidFill>
                <a:sym typeface="Wingdings" pitchFamily="2" charset="2"/>
              </a:rPr>
              <a:t>Rejections</a:t>
            </a:r>
            <a:r>
              <a:rPr lang="de-DE" sz="1800" dirty="0">
                <a:solidFill>
                  <a:srgbClr val="169920"/>
                </a:solidFill>
                <a:sym typeface="Wingdings" pitchFamily="2" charset="2"/>
              </a:rPr>
              <a:t>, </a:t>
            </a:r>
          </a:p>
          <a:p>
            <a:pPr marL="92075" lvl="3" indent="0">
              <a:lnSpc>
                <a:spcPct val="100000"/>
              </a:lnSpc>
              <a:spcAft>
                <a:spcPts val="0"/>
              </a:spcAft>
              <a:buNone/>
              <a:tabLst>
                <a:tab pos="968375" algn="l"/>
              </a:tabLst>
            </a:pPr>
            <a:r>
              <a:rPr lang="de-DE" sz="1800" dirty="0">
                <a:solidFill>
                  <a:srgbClr val="169920"/>
                </a:solidFill>
                <a:sym typeface="Wingdings" pitchFamily="2" charset="2"/>
              </a:rPr>
              <a:t>	</a:t>
            </a:r>
            <a:r>
              <a:rPr lang="de-DE" sz="1800" dirty="0" err="1">
                <a:solidFill>
                  <a:srgbClr val="C00000"/>
                </a:solidFill>
                <a:sym typeface="Wingdings" pitchFamily="2" charset="2"/>
              </a:rPr>
              <a:t>Missed</a:t>
            </a:r>
            <a:r>
              <a:rPr lang="de-DE" sz="1800" dirty="0">
                <a:solidFill>
                  <a:srgbClr val="C00000"/>
                </a:solidFill>
                <a:sym typeface="Wingdings" pitchFamily="2" charset="2"/>
              </a:rPr>
              <a:t> Events,</a:t>
            </a:r>
            <a:r>
              <a:rPr lang="de-DE" sz="1800" dirty="0">
                <a:solidFill>
                  <a:srgbClr val="169920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rgbClr val="C00000"/>
                </a:solidFill>
                <a:sym typeface="Wingdings" pitchFamily="2" charset="2"/>
              </a:rPr>
              <a:t>False</a:t>
            </a:r>
            <a:r>
              <a:rPr lang="de-DE" sz="1800" dirty="0">
                <a:solidFill>
                  <a:srgbClr val="C00000"/>
                </a:solidFill>
                <a:sym typeface="Wingdings" pitchFamily="2" charset="2"/>
              </a:rPr>
              <a:t> Alarms </a:t>
            </a:r>
            <a:r>
              <a:rPr lang="de-DE" sz="2000" dirty="0">
                <a:sym typeface="Wingdings" pitchFamily="2" charset="2"/>
              </a:rPr>
              <a:t>)</a:t>
            </a:r>
          </a:p>
          <a:p>
            <a:pPr marL="92075" lvl="3" indent="0">
              <a:lnSpc>
                <a:spcPct val="100000"/>
              </a:lnSpc>
              <a:spcAft>
                <a:spcPts val="0"/>
              </a:spcAft>
              <a:buNone/>
              <a:tabLst>
                <a:tab pos="1235075" algn="l"/>
              </a:tabLst>
            </a:pPr>
            <a:endParaRPr lang="de-DE" sz="1000" dirty="0">
              <a:sym typeface="Wingdings" pitchFamily="2" charset="2"/>
            </a:endParaRPr>
          </a:p>
          <a:p>
            <a:pPr marL="311150" lvl="3" indent="0">
              <a:lnSpc>
                <a:spcPct val="100000"/>
              </a:lnSpc>
              <a:spcAft>
                <a:spcPts val="0"/>
              </a:spcAft>
              <a:buNone/>
              <a:tabLst>
                <a:tab pos="1547813" algn="l"/>
              </a:tabLst>
            </a:pPr>
            <a:r>
              <a:rPr lang="de-DE" sz="1600" dirty="0">
                <a:sym typeface="Wingdings" pitchFamily="2" charset="2"/>
              </a:rPr>
              <a:t>PEV =  1  	perfekt</a:t>
            </a:r>
          </a:p>
          <a:p>
            <a:pPr marL="311150" lvl="3" indent="0">
              <a:lnSpc>
                <a:spcPct val="100000"/>
              </a:lnSpc>
              <a:spcAft>
                <a:spcPts val="0"/>
              </a:spcAft>
              <a:buNone/>
              <a:tabLst>
                <a:tab pos="1547813" algn="l"/>
              </a:tabLst>
            </a:pPr>
            <a:r>
              <a:rPr lang="de-DE" sz="1600" dirty="0">
                <a:sym typeface="Wingdings" pitchFamily="2" charset="2"/>
              </a:rPr>
              <a:t>PEV = 0	</a:t>
            </a:r>
            <a:r>
              <a:rPr lang="de-DE" sz="1600" dirty="0" err="1">
                <a:sym typeface="Wingdings" pitchFamily="2" charset="2"/>
              </a:rPr>
              <a:t>klimatologisch</a:t>
            </a:r>
            <a:endParaRPr lang="de-DE" sz="1600" dirty="0">
              <a:sym typeface="Wingdings" pitchFamily="2" charset="2"/>
            </a:endParaRPr>
          </a:p>
          <a:p>
            <a:pPr marL="379412" lvl="3" indent="-285750">
              <a:lnSpc>
                <a:spcPct val="100000"/>
              </a:lnSpc>
              <a:spcAft>
                <a:spcPts val="0"/>
              </a:spcAft>
              <a:buFont typeface="Wingdings" pitchFamily="2" charset="2"/>
              <a:buChar char="à"/>
            </a:pPr>
            <a:endParaRPr lang="de-DE" sz="1800" dirty="0">
              <a:sym typeface="Wingdings" pitchFamily="2" charset="2"/>
            </a:endParaRPr>
          </a:p>
          <a:p>
            <a:r>
              <a:rPr lang="de-DE" sz="1700" dirty="0"/>
              <a:t>Voraussetzung ist</a:t>
            </a:r>
          </a:p>
          <a:p>
            <a:pPr marL="400050" lvl="3" indent="-177800">
              <a:lnSpc>
                <a:spcPct val="100000"/>
              </a:lnSpc>
              <a:spcAft>
                <a:spcPts val="0"/>
              </a:spcAft>
            </a:pPr>
            <a:r>
              <a:rPr lang="de-DE" sz="1600" dirty="0" err="1"/>
              <a:t>False</a:t>
            </a:r>
            <a:r>
              <a:rPr lang="de-DE" sz="1600" dirty="0"/>
              <a:t> Alarm kostet  </a:t>
            </a:r>
            <a:r>
              <a:rPr lang="de-DE" sz="1600" i="1" dirty="0">
                <a:solidFill>
                  <a:srgbClr val="C00000"/>
                </a:solidFill>
              </a:rPr>
              <a:t>C</a:t>
            </a:r>
            <a:r>
              <a:rPr lang="de-DE" sz="1600" dirty="0"/>
              <a:t> Euro</a:t>
            </a:r>
          </a:p>
          <a:p>
            <a:pPr marL="400050" lvl="3" indent="-177800">
              <a:lnSpc>
                <a:spcPct val="100000"/>
              </a:lnSpc>
              <a:spcAft>
                <a:spcPts val="0"/>
              </a:spcAft>
            </a:pPr>
            <a:r>
              <a:rPr lang="de-DE" sz="1600" dirty="0" err="1"/>
              <a:t>Missed</a:t>
            </a:r>
            <a:r>
              <a:rPr lang="de-DE" sz="1600" dirty="0"/>
              <a:t> Event kostet  </a:t>
            </a:r>
            <a:r>
              <a:rPr lang="de-DE" sz="1600" i="1" dirty="0">
                <a:solidFill>
                  <a:srgbClr val="C00000"/>
                </a:solidFill>
              </a:rPr>
              <a:t>L</a:t>
            </a:r>
            <a:r>
              <a:rPr lang="de-DE" sz="1600" dirty="0"/>
              <a:t> Euro</a:t>
            </a:r>
          </a:p>
          <a:p>
            <a:pPr marL="400050" lvl="3" indent="-177800">
              <a:lnSpc>
                <a:spcPct val="100000"/>
              </a:lnSpc>
              <a:spcAft>
                <a:spcPts val="0"/>
              </a:spcAft>
            </a:pPr>
            <a:endParaRPr lang="de-DE" sz="1800" dirty="0">
              <a:sym typeface="Wingdings" pitchFamily="2" charset="2"/>
            </a:endParaRPr>
          </a:p>
          <a:p>
            <a:pPr marL="222250" lvl="3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1600" dirty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</a:t>
            </a:r>
            <a:r>
              <a:rPr lang="de-DE" sz="1800" dirty="0">
                <a:sym typeface="Wingdings" pitchFamily="2" charset="2"/>
              </a:rPr>
              <a:t> Beispiel Gewittervorhersage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Wert der Prognosen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11</a:t>
            </a:fld>
            <a:endParaRPr lang="de-DE" sz="1600" dirty="0"/>
          </a:p>
        </p:txBody>
      </p:sp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0BC02AEA-25AB-AF4F-8C87-592C1A5E4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4588763"/>
              </p:ext>
            </p:extLst>
          </p:nvPr>
        </p:nvGraphicFramePr>
        <p:xfrm>
          <a:off x="6456556" y="2037430"/>
          <a:ext cx="1738282" cy="1554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79503">
                  <a:extLst>
                    <a:ext uri="{9D8B030D-6E8A-4147-A177-3AD203B41FA5}">
                      <a16:colId xmlns:a16="http://schemas.microsoft.com/office/drawing/2014/main" val="1206870774"/>
                    </a:ext>
                  </a:extLst>
                </a:gridCol>
                <a:gridCol w="613317">
                  <a:extLst>
                    <a:ext uri="{9D8B030D-6E8A-4147-A177-3AD203B41FA5}">
                      <a16:colId xmlns:a16="http://schemas.microsoft.com/office/drawing/2014/main" val="1203598052"/>
                    </a:ext>
                  </a:extLst>
                </a:gridCol>
                <a:gridCol w="645462">
                  <a:extLst>
                    <a:ext uri="{9D8B030D-6E8A-4147-A177-3AD203B41FA5}">
                      <a16:colId xmlns:a16="http://schemas.microsoft.com/office/drawing/2014/main" val="1804030817"/>
                    </a:ext>
                  </a:extLst>
                </a:gridCol>
              </a:tblGrid>
              <a:tr h="491523">
                <a:tc>
                  <a:txBody>
                    <a:bodyPr/>
                    <a:lstStyle/>
                    <a:p>
                      <a:endParaRPr lang="de-DE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>
                          <a:solidFill>
                            <a:schemeClr val="tx1"/>
                          </a:solidFill>
                        </a:rPr>
                        <a:t>Yes-Event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de-DE" sz="1400" b="0" dirty="0">
                          <a:solidFill>
                            <a:schemeClr val="tx1"/>
                          </a:solidFill>
                        </a:rPr>
                        <a:t>-Event</a:t>
                      </a:r>
                    </a:p>
                  </a:txBody>
                  <a:tcPr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245139"/>
                  </a:ext>
                </a:extLst>
              </a:tr>
              <a:tr h="491523">
                <a:tc>
                  <a:txBody>
                    <a:bodyPr/>
                    <a:lstStyle/>
                    <a:p>
                      <a:r>
                        <a:rPr lang="de-DE" sz="1400" b="0" dirty="0">
                          <a:solidFill>
                            <a:schemeClr val="tx1"/>
                          </a:solidFill>
                        </a:rPr>
                        <a:t>Yes-</a:t>
                      </a:r>
                      <a:r>
                        <a:rPr lang="de-DE" sz="1400" b="0" dirty="0" err="1">
                          <a:solidFill>
                            <a:schemeClr val="tx1"/>
                          </a:solidFill>
                        </a:rPr>
                        <a:t>Fcst</a:t>
                      </a:r>
                      <a:endParaRPr lang="de-DE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>
                          <a:solidFill>
                            <a:srgbClr val="C00000"/>
                          </a:solidFill>
                        </a:rPr>
                        <a:t>C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>
                          <a:solidFill>
                            <a:srgbClr val="C00000"/>
                          </a:solidFill>
                        </a:rPr>
                        <a:t>C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580747528"/>
                  </a:ext>
                </a:extLst>
              </a:tr>
              <a:tr h="491523">
                <a:tc>
                  <a:txBody>
                    <a:bodyPr/>
                    <a:lstStyle/>
                    <a:p>
                      <a:r>
                        <a:rPr lang="de-DE" sz="1400" b="0" dirty="0" err="1">
                          <a:solidFill>
                            <a:schemeClr val="tx1"/>
                          </a:solidFill>
                        </a:rPr>
                        <a:t>No-Fcst</a:t>
                      </a:r>
                      <a:endParaRPr lang="de-DE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>
                          <a:solidFill>
                            <a:srgbClr val="C00000"/>
                          </a:solidFill>
                        </a:rPr>
                        <a:t>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677154"/>
                  </a:ext>
                </a:extLst>
              </a:tr>
            </a:tbl>
          </a:graphicData>
        </a:graphic>
      </p:graphicFrame>
      <p:sp>
        <p:nvSpPr>
          <p:cNvPr id="6" name="Textfeld 5">
            <a:extLst>
              <a:ext uri="{FF2B5EF4-FFF2-40B4-BE49-F238E27FC236}">
                <a16:creationId xmlns:a16="http://schemas.microsoft.com/office/drawing/2014/main" id="{442843A9-B7B4-3344-AADD-28DEF790AC24}"/>
              </a:ext>
            </a:extLst>
          </p:cNvPr>
          <p:cNvSpPr txBox="1"/>
          <p:nvPr/>
        </p:nvSpPr>
        <p:spPr>
          <a:xfrm>
            <a:off x="3854819" y="4415883"/>
            <a:ext cx="32867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ym typeface="Wingdings" pitchFamily="2" charset="2"/>
              </a:rPr>
              <a:t>z.B.: Miss 2x so teuer wie </a:t>
            </a:r>
            <a:r>
              <a:rPr lang="de-DE" sz="1600" dirty="0" err="1">
                <a:sym typeface="Wingdings" pitchFamily="2" charset="2"/>
              </a:rPr>
              <a:t>False</a:t>
            </a:r>
            <a:r>
              <a:rPr lang="de-DE" sz="1600" dirty="0">
                <a:sym typeface="Wingdings" pitchFamily="2" charset="2"/>
              </a:rPr>
              <a:t> Alarm</a:t>
            </a:r>
          </a:p>
          <a:p>
            <a:pPr marL="285750" indent="-285750">
              <a:buFont typeface="Wingdings" pitchFamily="2" charset="2"/>
              <a:buChar char="à"/>
            </a:pPr>
            <a:r>
              <a:rPr lang="de-DE" sz="1600" dirty="0"/>
              <a:t>C/L Verhältnis = 0,5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762CC2F-950C-404C-B046-E7E5393084AB}"/>
              </a:ext>
            </a:extLst>
          </p:cNvPr>
          <p:cNvSpPr txBox="1"/>
          <p:nvPr/>
        </p:nvSpPr>
        <p:spPr>
          <a:xfrm>
            <a:off x="7205494" y="3576295"/>
            <a:ext cx="116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/>
              <a:t>Kostenmatrix</a:t>
            </a:r>
          </a:p>
        </p:txBody>
      </p:sp>
    </p:spTree>
    <p:extLst>
      <p:ext uri="{BB962C8B-B14F-4D97-AF65-F5344CB8AC3E}">
        <p14:creationId xmlns:p14="http://schemas.microsoft.com/office/powerpoint/2010/main" val="34476424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Wert der Prognosen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12</a:t>
            </a:fld>
            <a:endParaRPr lang="de-DE" sz="16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E678FB-384C-774B-8513-A39A1ED8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8" y="1474840"/>
            <a:ext cx="7250525" cy="4542523"/>
          </a:xfrm>
        </p:spPr>
        <p:txBody>
          <a:bodyPr>
            <a:noAutofit/>
          </a:bodyPr>
          <a:lstStyle/>
          <a:p>
            <a:pPr marL="92075" lvl="3" indent="0">
              <a:lnSpc>
                <a:spcPct val="100000"/>
              </a:lnSpc>
              <a:spcAft>
                <a:spcPts val="600"/>
              </a:spcAft>
              <a:buNone/>
              <a:tabLst>
                <a:tab pos="968375" algn="l"/>
              </a:tabLst>
            </a:pPr>
            <a:r>
              <a:rPr lang="de-DE" sz="2000" dirty="0">
                <a:sym typeface="Wingdings" pitchFamily="2" charset="2"/>
              </a:rPr>
              <a:t>PEV = f( </a:t>
            </a:r>
            <a:r>
              <a:rPr lang="de-DE" sz="1800" dirty="0">
                <a:solidFill>
                  <a:srgbClr val="169920"/>
                </a:solidFill>
                <a:sym typeface="Wingdings" pitchFamily="2" charset="2"/>
              </a:rPr>
              <a:t>Hits, </a:t>
            </a:r>
            <a:r>
              <a:rPr lang="de-DE" sz="1800" dirty="0" err="1">
                <a:solidFill>
                  <a:srgbClr val="C00000"/>
                </a:solidFill>
                <a:sym typeface="Wingdings" pitchFamily="2" charset="2"/>
              </a:rPr>
              <a:t>Missed</a:t>
            </a:r>
            <a:r>
              <a:rPr lang="de-DE" sz="1800" dirty="0">
                <a:solidFill>
                  <a:srgbClr val="C00000"/>
                </a:solidFill>
                <a:sym typeface="Wingdings" pitchFamily="2" charset="2"/>
              </a:rPr>
              <a:t> Events,</a:t>
            </a:r>
            <a:r>
              <a:rPr lang="de-DE" sz="1800" dirty="0">
                <a:solidFill>
                  <a:srgbClr val="169920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rgbClr val="C00000"/>
                </a:solidFill>
                <a:sym typeface="Wingdings" pitchFamily="2" charset="2"/>
              </a:rPr>
              <a:t>False</a:t>
            </a:r>
            <a:r>
              <a:rPr lang="de-DE" sz="1800" dirty="0">
                <a:solidFill>
                  <a:srgbClr val="C00000"/>
                </a:solidFill>
                <a:sym typeface="Wingdings" pitchFamily="2" charset="2"/>
              </a:rPr>
              <a:t> Alarms, </a:t>
            </a:r>
            <a:r>
              <a:rPr lang="de-DE" sz="1800" dirty="0" err="1">
                <a:solidFill>
                  <a:srgbClr val="169920"/>
                </a:solidFill>
                <a:sym typeface="Wingdings" pitchFamily="2" charset="2"/>
              </a:rPr>
              <a:t>Correct</a:t>
            </a:r>
            <a:r>
              <a:rPr lang="de-DE" sz="1800" dirty="0">
                <a:solidFill>
                  <a:srgbClr val="169920"/>
                </a:solidFill>
                <a:sym typeface="Wingdings" pitchFamily="2" charset="2"/>
              </a:rPr>
              <a:t> </a:t>
            </a:r>
            <a:r>
              <a:rPr lang="de-DE" sz="1800" dirty="0" err="1">
                <a:solidFill>
                  <a:srgbClr val="169920"/>
                </a:solidFill>
                <a:sym typeface="Wingdings" pitchFamily="2" charset="2"/>
              </a:rPr>
              <a:t>Rejections</a:t>
            </a:r>
            <a:r>
              <a:rPr lang="de-DE" sz="1800" dirty="0">
                <a:solidFill>
                  <a:srgbClr val="169920"/>
                </a:solidFill>
                <a:sym typeface="Wingdings" pitchFamily="2" charset="2"/>
              </a:rPr>
              <a:t> </a:t>
            </a:r>
            <a:r>
              <a:rPr lang="de-DE" sz="2000" dirty="0">
                <a:sym typeface="Wingdings" pitchFamily="2" charset="2"/>
              </a:rPr>
              <a:t>)</a:t>
            </a:r>
            <a:endParaRPr lang="de-DE" sz="1000" dirty="0">
              <a:sym typeface="Wingdings" pitchFamily="2" charset="2"/>
            </a:endParaRPr>
          </a:p>
          <a:p>
            <a:pPr marL="4365625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547813" algn="l"/>
              </a:tabLst>
            </a:pPr>
            <a:r>
              <a:rPr lang="de-DE" sz="1600" dirty="0">
                <a:sym typeface="Wingdings" pitchFamily="2" charset="2"/>
              </a:rPr>
              <a:t>PEV =  1  	perfekt</a:t>
            </a:r>
          </a:p>
          <a:p>
            <a:pPr marL="4365625" lvl="3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547813" algn="l"/>
              </a:tabLst>
            </a:pPr>
            <a:r>
              <a:rPr lang="de-DE" sz="1600" dirty="0">
                <a:sym typeface="Wingdings" pitchFamily="2" charset="2"/>
              </a:rPr>
              <a:t>PEV = 0	</a:t>
            </a:r>
            <a:r>
              <a:rPr lang="de-DE" sz="1600" dirty="0" err="1">
                <a:sym typeface="Wingdings" pitchFamily="2" charset="2"/>
              </a:rPr>
              <a:t>klimatologisch</a:t>
            </a:r>
            <a:endParaRPr lang="de-DE" sz="1800" dirty="0">
              <a:sym typeface="Wingdings" pitchFamily="2" charset="2"/>
            </a:endParaRPr>
          </a:p>
          <a:p>
            <a:pPr marL="11113" lvl="4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de-DE" sz="1800" b="1" dirty="0">
                <a:solidFill>
                  <a:schemeClr val="bg2">
                    <a:lumMod val="25000"/>
                  </a:schemeClr>
                </a:solidFill>
              </a:rPr>
              <a:t>Beispiel: Gewittervorhersage </a:t>
            </a:r>
          </a:p>
          <a:p>
            <a:pPr marL="355600" lvl="4" indent="-177800">
              <a:lnSpc>
                <a:spcPct val="100000"/>
              </a:lnSpc>
              <a:spcAft>
                <a:spcPts val="600"/>
              </a:spcAft>
            </a:pPr>
            <a:r>
              <a:rPr lang="de-DE" sz="1800" dirty="0">
                <a:solidFill>
                  <a:schemeClr val="tx1"/>
                </a:solidFill>
              </a:rPr>
              <a:t>Wahrscheinlichkeit für Gewitter liegt bei 25%</a:t>
            </a:r>
            <a:endParaRPr lang="de-DE" sz="1600" i="1" dirty="0">
              <a:solidFill>
                <a:schemeClr val="tx1"/>
              </a:solidFill>
            </a:endParaRPr>
          </a:p>
          <a:p>
            <a:pPr marL="11113" lvl="4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700" dirty="0">
              <a:solidFill>
                <a:schemeClr val="tx1"/>
              </a:solidFill>
            </a:endParaRPr>
          </a:p>
          <a:p>
            <a:pPr marL="11113" lvl="4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800" dirty="0">
                <a:solidFill>
                  <a:schemeClr val="tx1"/>
                </a:solidFill>
              </a:rPr>
              <a:t>1)  Ja, Gewitterwarnung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  <a:sym typeface="Wingdings" pitchFamily="2" charset="2"/>
              </a:rPr>
              <a:t>	</a:t>
            </a:r>
            <a:r>
              <a:rPr lang="de-DE" sz="1600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de-DE" sz="1800" dirty="0">
                <a:solidFill>
                  <a:schemeClr val="tx1"/>
                </a:solidFill>
                <a:sym typeface="Wingdings" pitchFamily="2" charset="2"/>
              </a:rPr>
              <a:t> ist </a:t>
            </a:r>
            <a:r>
              <a:rPr lang="de-DE" sz="1800" dirty="0">
                <a:solidFill>
                  <a:schemeClr val="tx1"/>
                </a:solidFill>
              </a:rPr>
              <a:t>in 75% falsch</a:t>
            </a:r>
            <a:endParaRPr lang="de-DE" sz="1800" i="1" dirty="0">
              <a:solidFill>
                <a:schemeClr val="tx1"/>
              </a:solidFill>
            </a:endParaRPr>
          </a:p>
          <a:p>
            <a:pPr marL="11113" lvl="4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800" dirty="0">
                <a:solidFill>
                  <a:schemeClr val="tx1"/>
                </a:solidFill>
              </a:rPr>
              <a:t>2) Nein, keine Gewitterwarnung</a:t>
            </a:r>
            <a:br>
              <a:rPr lang="de-DE" sz="1800" dirty="0">
                <a:solidFill>
                  <a:schemeClr val="tx1"/>
                </a:solidFill>
              </a:rPr>
            </a:br>
            <a:r>
              <a:rPr lang="de-DE" sz="1800" dirty="0">
                <a:solidFill>
                  <a:schemeClr val="tx1"/>
                </a:solidFill>
                <a:sym typeface="Wingdings" pitchFamily="2" charset="2"/>
              </a:rPr>
              <a:t>	</a:t>
            </a:r>
            <a:r>
              <a:rPr lang="de-DE" sz="1600" dirty="0">
                <a:solidFill>
                  <a:schemeClr val="tx1"/>
                </a:solidFill>
                <a:sym typeface="Wingdings" pitchFamily="2" charset="2"/>
              </a:rPr>
              <a:t>  </a:t>
            </a:r>
            <a:r>
              <a:rPr lang="de-DE" sz="1800" dirty="0">
                <a:solidFill>
                  <a:schemeClr val="tx1"/>
                </a:solidFill>
                <a:sym typeface="Wingdings" pitchFamily="2" charset="2"/>
              </a:rPr>
              <a:t>ist </a:t>
            </a:r>
            <a:r>
              <a:rPr lang="de-DE" sz="1800" dirty="0">
                <a:solidFill>
                  <a:schemeClr val="tx1"/>
                </a:solidFill>
              </a:rPr>
              <a:t>in 25% falsch</a:t>
            </a:r>
            <a:endParaRPr lang="de-DE" sz="1800" i="1" dirty="0">
              <a:solidFill>
                <a:schemeClr val="tx1"/>
              </a:solidFill>
            </a:endParaRPr>
          </a:p>
          <a:p>
            <a:pPr marL="11113" lvl="4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900" dirty="0">
              <a:solidFill>
                <a:schemeClr val="tx1"/>
              </a:solidFill>
            </a:endParaRPr>
          </a:p>
          <a:p>
            <a:pPr marL="11113" lvl="4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1800" b="1" dirty="0">
                <a:solidFill>
                  <a:srgbClr val="002060"/>
                </a:solidFill>
              </a:rPr>
              <a:t>Warnen oder nicht?</a:t>
            </a:r>
          </a:p>
          <a:p>
            <a:pPr marL="296863" lvl="4" indent="-119063">
              <a:lnSpc>
                <a:spcPct val="100000"/>
              </a:lnSpc>
              <a:spcAft>
                <a:spcPts val="0"/>
              </a:spcAft>
              <a:tabLst>
                <a:tab pos="388938" algn="l"/>
              </a:tabLst>
            </a:pPr>
            <a:r>
              <a:rPr lang="de-DE" sz="1600" dirty="0">
                <a:solidFill>
                  <a:schemeClr val="tx1"/>
                </a:solidFill>
              </a:rPr>
              <a:t>wenn C/L = 0.2,</a:t>
            </a:r>
            <a:r>
              <a:rPr lang="de-DE" sz="1600" dirty="0">
                <a:solidFill>
                  <a:schemeClr val="tx1"/>
                </a:solidFill>
                <a:sym typeface="Wingdings" pitchFamily="2" charset="2"/>
              </a:rPr>
              <a:t> dann  Option 1</a:t>
            </a:r>
          </a:p>
          <a:p>
            <a:pPr marL="296863" lvl="4" indent="-119063">
              <a:lnSpc>
                <a:spcPct val="100000"/>
              </a:lnSpc>
              <a:spcAft>
                <a:spcPts val="0"/>
              </a:spcAft>
              <a:tabLst>
                <a:tab pos="388938" algn="l"/>
              </a:tabLst>
            </a:pPr>
            <a:r>
              <a:rPr lang="de-DE" sz="1600" dirty="0">
                <a:solidFill>
                  <a:schemeClr val="tx1"/>
                </a:solidFill>
                <a:sym typeface="Wingdings" pitchFamily="2" charset="2"/>
              </a:rPr>
              <a:t>wenn C/L = 0.3, dann   Option 2</a:t>
            </a:r>
            <a:endParaRPr lang="de-DE" sz="1600" dirty="0">
              <a:solidFill>
                <a:schemeClr val="tx1"/>
              </a:solidFill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918D5D20-2CF1-EB46-B153-81DE7BDCE8B2}"/>
              </a:ext>
            </a:extLst>
          </p:cNvPr>
          <p:cNvSpPr txBox="1"/>
          <p:nvPr/>
        </p:nvSpPr>
        <p:spPr>
          <a:xfrm>
            <a:off x="4141564" y="5648031"/>
            <a:ext cx="4039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ym typeface="Wingdings" pitchFamily="2" charset="2"/>
              </a:rPr>
              <a:t>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/>
              <a:t>Wert der Vorhersage abhängig von C/L</a:t>
            </a:r>
          </a:p>
        </p:txBody>
      </p:sp>
      <p:graphicFrame>
        <p:nvGraphicFramePr>
          <p:cNvPr id="8" name="Tabelle 7">
            <a:extLst>
              <a:ext uri="{FF2B5EF4-FFF2-40B4-BE49-F238E27FC236}">
                <a16:creationId xmlns:a16="http://schemas.microsoft.com/office/drawing/2014/main" id="{7B395139-05AC-8245-BEA4-CADF467F55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2493679"/>
              </p:ext>
            </p:extLst>
          </p:nvPr>
        </p:nvGraphicFramePr>
        <p:xfrm>
          <a:off x="4229627" y="3263921"/>
          <a:ext cx="4137133" cy="1584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08200">
                  <a:extLst>
                    <a:ext uri="{9D8B030D-6E8A-4147-A177-3AD203B41FA5}">
                      <a16:colId xmlns:a16="http://schemas.microsoft.com/office/drawing/2014/main" val="2214521642"/>
                    </a:ext>
                  </a:extLst>
                </a:gridCol>
                <a:gridCol w="2028933">
                  <a:extLst>
                    <a:ext uri="{9D8B030D-6E8A-4147-A177-3AD203B41FA5}">
                      <a16:colId xmlns:a16="http://schemas.microsoft.com/office/drawing/2014/main" val="2917217107"/>
                    </a:ext>
                  </a:extLst>
                </a:gridCol>
              </a:tblGrid>
              <a:tr h="4536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800" dirty="0">
                          <a:solidFill>
                            <a:srgbClr val="169920"/>
                          </a:solidFill>
                        </a:rPr>
                        <a:t>Richtig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de-DE" sz="1800" dirty="0">
                          <a:solidFill>
                            <a:srgbClr val="C00000"/>
                          </a:solidFill>
                        </a:rPr>
                        <a:t>Falsch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7455422"/>
                  </a:ext>
                </a:extLst>
              </a:tr>
              <a:tr h="45991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de-DE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de-D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37547051"/>
                  </a:ext>
                </a:extLst>
              </a:tr>
              <a:tr h="67047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de-DE" sz="1800" dirty="0"/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endParaRPr lang="de-DE" sz="1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70624306"/>
                  </a:ext>
                </a:extLst>
              </a:tr>
            </a:tbl>
          </a:graphicData>
        </a:graphic>
      </p:graphicFrame>
      <p:sp>
        <p:nvSpPr>
          <p:cNvPr id="12" name="Textfeld 11">
            <a:extLst>
              <a:ext uri="{FF2B5EF4-FFF2-40B4-BE49-F238E27FC236}">
                <a16:creationId xmlns:a16="http://schemas.microsoft.com/office/drawing/2014/main" id="{4DE1D8C8-E52B-E14A-AA03-D79D8805B4C0}"/>
              </a:ext>
            </a:extLst>
          </p:cNvPr>
          <p:cNvSpPr txBox="1"/>
          <p:nvPr/>
        </p:nvSpPr>
        <p:spPr>
          <a:xfrm>
            <a:off x="4448220" y="3746101"/>
            <a:ext cx="425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 25% </a:t>
            </a:r>
            <a:r>
              <a:rPr lang="de-DE" dirty="0">
                <a:solidFill>
                  <a:srgbClr val="169920"/>
                </a:solidFill>
              </a:rPr>
              <a:t>Hit</a:t>
            </a:r>
            <a:r>
              <a:rPr lang="de-DE" dirty="0"/>
              <a:t>	   in 75% </a:t>
            </a:r>
            <a:r>
              <a:rPr lang="de-DE" dirty="0" err="1">
                <a:solidFill>
                  <a:srgbClr val="C00000"/>
                </a:solidFill>
              </a:rPr>
              <a:t>False</a:t>
            </a:r>
            <a:r>
              <a:rPr lang="de-DE" dirty="0">
                <a:solidFill>
                  <a:srgbClr val="C00000"/>
                </a:solidFill>
              </a:rPr>
              <a:t> Alarm</a:t>
            </a:r>
          </a:p>
          <a:p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EC7AC537-D8FD-2A4B-8CAD-F3D5A5B2EEDA}"/>
              </a:ext>
            </a:extLst>
          </p:cNvPr>
          <p:cNvSpPr txBox="1"/>
          <p:nvPr/>
        </p:nvSpPr>
        <p:spPr>
          <a:xfrm>
            <a:off x="4449691" y="4253842"/>
            <a:ext cx="4252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/>
              <a:t>in 75% 		   in 25% </a:t>
            </a:r>
            <a:r>
              <a:rPr lang="de-DE" dirty="0">
                <a:solidFill>
                  <a:srgbClr val="C00000"/>
                </a:solidFill>
              </a:rPr>
              <a:t>Miss</a:t>
            </a:r>
          </a:p>
          <a:p>
            <a:pPr>
              <a:lnSpc>
                <a:spcPct val="100000"/>
              </a:lnSpc>
              <a:spcAft>
                <a:spcPts val="0"/>
              </a:spcAft>
            </a:pPr>
            <a:r>
              <a:rPr lang="de-DE" dirty="0" err="1">
                <a:solidFill>
                  <a:srgbClr val="169920"/>
                </a:solidFill>
              </a:rPr>
              <a:t>Correct</a:t>
            </a:r>
            <a:r>
              <a:rPr lang="de-DE" dirty="0">
                <a:solidFill>
                  <a:srgbClr val="169920"/>
                </a:solidFill>
              </a:rPr>
              <a:t> </a:t>
            </a:r>
            <a:r>
              <a:rPr lang="de-DE" dirty="0" err="1">
                <a:solidFill>
                  <a:srgbClr val="169920"/>
                </a:solidFill>
              </a:rPr>
              <a:t>Rejection</a:t>
            </a:r>
            <a:endParaRPr lang="de-DE" dirty="0">
              <a:solidFill>
                <a:srgbClr val="16992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2751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Modelle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533236"/>
            <a:ext cx="7543801" cy="4765964"/>
          </a:xfrm>
        </p:spPr>
        <p:txBody>
          <a:bodyPr>
            <a:noAutofit/>
          </a:bodyPr>
          <a:lstStyle/>
          <a:p>
            <a:pPr marL="9525" lvl="1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1700" dirty="0">
                <a:solidFill>
                  <a:schemeClr val="tx1"/>
                </a:solidFill>
                <a:sym typeface="Wingdings"/>
              </a:rPr>
              <a:t>Zusätzlich zu Kontroll-Lauf und Ensembles: </a:t>
            </a:r>
          </a:p>
          <a:p>
            <a:pPr marL="225425" lvl="1" indent="-176213">
              <a:spcBef>
                <a:spcPts val="400"/>
              </a:spcBef>
              <a:spcAft>
                <a:spcPts val="0"/>
              </a:spcAft>
            </a:pPr>
            <a:r>
              <a:rPr lang="de-DE" sz="1600" dirty="0">
                <a:solidFill>
                  <a:schemeClr val="tx1"/>
                </a:solidFill>
                <a:sym typeface="Wingdings"/>
              </a:rPr>
              <a:t>Time-</a:t>
            </a:r>
            <a:r>
              <a:rPr lang="de-DE" sz="1600" dirty="0" err="1">
                <a:solidFill>
                  <a:schemeClr val="tx1"/>
                </a:solidFill>
                <a:sym typeface="Wingdings"/>
              </a:rPr>
              <a:t>Lagged</a:t>
            </a:r>
            <a:r>
              <a:rPr lang="de-DE" sz="1600" dirty="0">
                <a:solidFill>
                  <a:schemeClr val="tx1"/>
                </a:solidFill>
                <a:sym typeface="Wingdings"/>
              </a:rPr>
              <a:t> Ensemble Tägliche Vorhersagen bis 72 h </a:t>
            </a:r>
            <a:r>
              <a:rPr lang="de-DE" sz="1200" dirty="0">
                <a:solidFill>
                  <a:schemeClr val="tx1"/>
                </a:solidFill>
                <a:sym typeface="Wingdings" pitchFamily="2" charset="2"/>
              </a:rPr>
              <a:t></a:t>
            </a:r>
            <a:r>
              <a:rPr lang="de-DE" sz="1600" dirty="0">
                <a:solidFill>
                  <a:schemeClr val="tx1"/>
                </a:solidFill>
                <a:sym typeface="Wingdings" pitchFamily="2" charset="2"/>
              </a:rPr>
              <a:t> 3-fach Überschneidung bis 24 h</a:t>
            </a:r>
            <a:endParaRPr lang="de-DE" sz="1600" dirty="0">
              <a:solidFill>
                <a:schemeClr val="tx1"/>
              </a:solidFill>
              <a:sym typeface="Wingdings"/>
            </a:endParaRPr>
          </a:p>
          <a:p>
            <a:pPr marL="225425" lvl="1" indent="-176213">
              <a:spcBef>
                <a:spcPts val="400"/>
              </a:spcBef>
              <a:spcAft>
                <a:spcPts val="0"/>
              </a:spcAft>
            </a:pPr>
            <a:endParaRPr lang="de-DE" sz="1700" dirty="0">
              <a:solidFill>
                <a:schemeClr val="tx1"/>
              </a:solidFill>
              <a:sym typeface="Wingdings"/>
            </a:endParaRPr>
          </a:p>
          <a:p>
            <a:pPr marL="11113" lvl="1" indent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de-DE" b="1" dirty="0" err="1">
                <a:solidFill>
                  <a:schemeClr val="bg2">
                    <a:lumMod val="25000"/>
                  </a:schemeClr>
                </a:solidFill>
                <a:sym typeface="Wingdings"/>
              </a:rPr>
              <a:t>Prediktand</a:t>
            </a:r>
            <a:r>
              <a:rPr lang="de-DE" b="1" dirty="0">
                <a:solidFill>
                  <a:schemeClr val="bg2">
                    <a:lumMod val="25000"/>
                  </a:schemeClr>
                </a:solidFill>
                <a:sym typeface="Wingdings"/>
              </a:rPr>
              <a:t>: </a:t>
            </a:r>
            <a:r>
              <a:rPr lang="de-DE" sz="1700" dirty="0">
                <a:solidFill>
                  <a:schemeClr val="tx1"/>
                </a:solidFill>
                <a:sym typeface="Wingdings"/>
              </a:rPr>
              <a:t>Vereisung </a:t>
            </a:r>
            <a:br>
              <a:rPr lang="de-DE" sz="1700" dirty="0">
                <a:solidFill>
                  <a:schemeClr val="tx1"/>
                </a:solidFill>
                <a:sym typeface="Wingdings"/>
              </a:rPr>
            </a:br>
            <a:r>
              <a:rPr lang="de-DE" sz="1600" dirty="0">
                <a:solidFill>
                  <a:schemeClr val="tx1"/>
                </a:solidFill>
                <a:sym typeface="Wingdings"/>
              </a:rPr>
              <a:t>(Temperatur &lt; 0 °C &amp; Taupunkt &lt; 2 K)</a:t>
            </a:r>
            <a:br>
              <a:rPr lang="de-DE" sz="1600" dirty="0">
                <a:solidFill>
                  <a:schemeClr val="tx1"/>
                </a:solidFill>
                <a:sym typeface="Wingdings"/>
              </a:rPr>
            </a:br>
            <a:r>
              <a:rPr lang="de-DE" sz="1600" dirty="0">
                <a:solidFill>
                  <a:schemeClr val="tx1"/>
                </a:solidFill>
                <a:sym typeface="Wingdings"/>
              </a:rPr>
              <a:t>Vorhersagestunden 3 - 20</a:t>
            </a:r>
          </a:p>
          <a:p>
            <a:pPr marL="11113" lvl="1" indent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lang="de-DE" sz="1700" dirty="0">
              <a:solidFill>
                <a:schemeClr val="tx1"/>
              </a:solidFill>
              <a:sym typeface="Wingdings"/>
            </a:endParaRPr>
          </a:p>
          <a:p>
            <a:pPr marL="11113" lvl="4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de-DE" sz="1800" b="1" dirty="0" err="1">
                <a:solidFill>
                  <a:schemeClr val="bg2">
                    <a:lumMod val="25000"/>
                  </a:schemeClr>
                </a:solidFill>
              </a:rPr>
              <a:t>Prediktoren</a:t>
            </a:r>
            <a:r>
              <a:rPr lang="de-DE" sz="1800" b="1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355600" lvl="4" indent="-177800">
              <a:lnSpc>
                <a:spcPct val="100000"/>
              </a:lnSpc>
              <a:spcAft>
                <a:spcPts val="0"/>
              </a:spcAft>
            </a:pPr>
            <a:r>
              <a:rPr lang="de-DE" sz="1600" dirty="0">
                <a:solidFill>
                  <a:schemeClr val="tx1"/>
                </a:solidFill>
                <a:sym typeface="Wingdings"/>
              </a:rPr>
              <a:t>NWP-Vorhersageläufe </a:t>
            </a:r>
            <a:br>
              <a:rPr lang="de-DE" sz="1600" dirty="0">
                <a:solidFill>
                  <a:schemeClr val="tx1"/>
                </a:solidFill>
                <a:sym typeface="Wingdings"/>
              </a:rPr>
            </a:br>
            <a:r>
              <a:rPr lang="de-DE" sz="1600" dirty="0">
                <a:solidFill>
                  <a:schemeClr val="tx1"/>
                </a:solidFill>
                <a:sym typeface="Wingdings"/>
              </a:rPr>
              <a:t>der letzten 3 Tage (</a:t>
            </a:r>
            <a:r>
              <a:rPr lang="de-DE" sz="1600" i="1" dirty="0">
                <a:solidFill>
                  <a:schemeClr val="tx1"/>
                </a:solidFill>
                <a:sym typeface="Wingdings"/>
              </a:rPr>
              <a:t>Time-</a:t>
            </a:r>
            <a:r>
              <a:rPr lang="de-DE" sz="1600" i="1" dirty="0" err="1">
                <a:solidFill>
                  <a:schemeClr val="tx1"/>
                </a:solidFill>
                <a:sym typeface="Wingdings"/>
              </a:rPr>
              <a:t>Lagged</a:t>
            </a:r>
            <a:r>
              <a:rPr lang="de-DE" sz="1600" dirty="0">
                <a:solidFill>
                  <a:schemeClr val="tx1"/>
                </a:solidFill>
                <a:sym typeface="Wingdings"/>
              </a:rPr>
              <a:t>)</a:t>
            </a:r>
          </a:p>
          <a:p>
            <a:pPr marL="355600" lvl="4" indent="-177800">
              <a:lnSpc>
                <a:spcPct val="100000"/>
              </a:lnSpc>
              <a:spcAft>
                <a:spcPts val="0"/>
              </a:spcAft>
            </a:pPr>
            <a:r>
              <a:rPr lang="de-DE" sz="1600" dirty="0">
                <a:solidFill>
                  <a:schemeClr val="tx1"/>
                </a:solidFill>
                <a:sym typeface="Wingdings"/>
              </a:rPr>
              <a:t>Multi-Physik Ensemble (</a:t>
            </a:r>
            <a:r>
              <a:rPr lang="de-DE" sz="1600" i="1" dirty="0">
                <a:solidFill>
                  <a:schemeClr val="tx1"/>
                </a:solidFill>
                <a:sym typeface="Wingdings"/>
              </a:rPr>
              <a:t>MPE</a:t>
            </a:r>
            <a:r>
              <a:rPr lang="de-DE" sz="1600" dirty="0">
                <a:solidFill>
                  <a:schemeClr val="tx1"/>
                </a:solidFill>
                <a:sym typeface="Wingdings"/>
              </a:rPr>
              <a:t>)</a:t>
            </a:r>
          </a:p>
          <a:p>
            <a:pPr marL="355600" lvl="4" indent="-177800">
              <a:lnSpc>
                <a:spcPct val="100000"/>
              </a:lnSpc>
              <a:spcAft>
                <a:spcPts val="600"/>
              </a:spcAft>
            </a:pPr>
            <a:endParaRPr lang="de-DE" sz="1800" dirty="0">
              <a:solidFill>
                <a:schemeClr val="tx1"/>
              </a:solidFill>
              <a:sym typeface="Wingdings"/>
            </a:endParaRPr>
          </a:p>
          <a:p>
            <a:pPr marL="201168" lvl="1" indent="0">
              <a:spcBef>
                <a:spcPts val="400"/>
              </a:spcBef>
              <a:spcAft>
                <a:spcPts val="0"/>
              </a:spcAft>
              <a:buNone/>
            </a:pPr>
            <a:endParaRPr lang="de-DE" sz="1700" dirty="0">
              <a:sym typeface="Wingdings"/>
            </a:endParaRP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A0C0161-15F9-B942-9451-21FBF6EC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13</a:t>
            </a:fld>
            <a:endParaRPr lang="de-DE" sz="16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351C3529-FAAF-7946-BC12-2170D3D33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991" y="2363304"/>
            <a:ext cx="3935896" cy="3935896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25ACBF2F-FF02-154B-9167-1001A5EBF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1" y="2363304"/>
            <a:ext cx="3935896" cy="3935896"/>
          </a:xfrm>
          <a:prstGeom prst="rect">
            <a:avLst/>
          </a:prstGeom>
        </p:spPr>
      </p:pic>
      <p:sp>
        <p:nvSpPr>
          <p:cNvPr id="20" name="Textfeld 19">
            <a:extLst>
              <a:ext uri="{FF2B5EF4-FFF2-40B4-BE49-F238E27FC236}">
                <a16:creationId xmlns:a16="http://schemas.microsoft.com/office/drawing/2014/main" id="{2D71B435-2664-454D-96C9-2E32F5F4CC91}"/>
              </a:ext>
            </a:extLst>
          </p:cNvPr>
          <p:cNvSpPr txBox="1"/>
          <p:nvPr/>
        </p:nvSpPr>
        <p:spPr>
          <a:xfrm>
            <a:off x="5685756" y="4062478"/>
            <a:ext cx="1182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Test-Daten</a:t>
            </a:r>
          </a:p>
        </p:txBody>
      </p:sp>
    </p:spTree>
    <p:extLst>
      <p:ext uri="{BB962C8B-B14F-4D97-AF65-F5344CB8AC3E}">
        <p14:creationId xmlns:p14="http://schemas.microsoft.com/office/powerpoint/2010/main" val="266474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Vergleich der Modelle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533236"/>
            <a:ext cx="7543801" cy="4765964"/>
          </a:xfrm>
        </p:spPr>
        <p:txBody>
          <a:bodyPr>
            <a:noAutofit/>
          </a:bodyPr>
          <a:lstStyle/>
          <a:p>
            <a:pPr marL="201168" lvl="1" indent="0">
              <a:spcBef>
                <a:spcPts val="400"/>
              </a:spcBef>
              <a:spcAft>
                <a:spcPts val="0"/>
              </a:spcAft>
              <a:buNone/>
            </a:pPr>
            <a:endParaRPr lang="de-DE" sz="1700" dirty="0">
              <a:solidFill>
                <a:schemeClr val="tx1"/>
              </a:solidFill>
              <a:sym typeface="Wingdings"/>
            </a:endParaRPr>
          </a:p>
          <a:p>
            <a:pPr marL="11113" lvl="1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b="1" dirty="0" err="1">
                <a:solidFill>
                  <a:schemeClr val="bg2">
                    <a:lumMod val="25000"/>
                  </a:schemeClr>
                </a:solidFill>
                <a:sym typeface="Wingdings"/>
              </a:rPr>
              <a:t>Prediktand</a:t>
            </a:r>
            <a:r>
              <a:rPr lang="de-DE" b="1" dirty="0">
                <a:solidFill>
                  <a:schemeClr val="bg2">
                    <a:lumMod val="25000"/>
                  </a:schemeClr>
                </a:solidFill>
                <a:sym typeface="Wingdings"/>
              </a:rPr>
              <a:t>: </a:t>
            </a:r>
            <a:r>
              <a:rPr lang="de-DE" sz="1700" dirty="0">
                <a:solidFill>
                  <a:schemeClr val="tx1"/>
                </a:solidFill>
                <a:sym typeface="Wingdings"/>
              </a:rPr>
              <a:t>Vereisung (Temperatur &lt; 0 °C &amp; Taupunkt &lt; 2 K)</a:t>
            </a:r>
          </a:p>
          <a:p>
            <a:pPr marL="177800" lvl="4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600" dirty="0">
                <a:solidFill>
                  <a:schemeClr val="tx1"/>
                </a:solidFill>
                <a:sym typeface="Wingdings"/>
              </a:rPr>
              <a:t>Vorhersagestunden 3 – 20</a:t>
            </a:r>
          </a:p>
          <a:p>
            <a:pPr marL="177800" lvl="4" indent="0">
              <a:lnSpc>
                <a:spcPct val="100000"/>
              </a:lnSpc>
              <a:spcAft>
                <a:spcPts val="600"/>
              </a:spcAft>
              <a:buNone/>
            </a:pPr>
            <a:endParaRPr lang="de-DE" sz="1000" dirty="0">
              <a:solidFill>
                <a:schemeClr val="tx1"/>
              </a:solidFill>
              <a:sym typeface="Wingdings"/>
            </a:endParaRPr>
          </a:p>
          <a:p>
            <a:pPr marL="11113" lvl="4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800" b="1" dirty="0">
                <a:solidFill>
                  <a:schemeClr val="bg2">
                    <a:lumMod val="25000"/>
                  </a:schemeClr>
                </a:solidFill>
                <a:sym typeface="Wingdings"/>
              </a:rPr>
              <a:t>Ergebnis:</a:t>
            </a:r>
          </a:p>
          <a:p>
            <a:pPr marL="355600" lvl="4" indent="-177800">
              <a:lnSpc>
                <a:spcPct val="100000"/>
              </a:lnSpc>
              <a:spcAft>
                <a:spcPts val="600"/>
              </a:spcAft>
            </a:pPr>
            <a:r>
              <a:rPr lang="de-DE" sz="1600" dirty="0">
                <a:solidFill>
                  <a:schemeClr val="tx1"/>
                </a:solidFill>
                <a:sym typeface="Wingdings"/>
              </a:rPr>
              <a:t>Je nach C/L reicht Time-</a:t>
            </a:r>
            <a:r>
              <a:rPr lang="de-DE" sz="1600" dirty="0" err="1">
                <a:solidFill>
                  <a:schemeClr val="tx1"/>
                </a:solidFill>
                <a:sym typeface="Wingdings"/>
              </a:rPr>
              <a:t>Lagged</a:t>
            </a:r>
            <a:r>
              <a:rPr lang="de-DE" sz="1600" dirty="0">
                <a:solidFill>
                  <a:schemeClr val="tx1"/>
                </a:solidFill>
                <a:sym typeface="Wingdings"/>
              </a:rPr>
              <a:t>-Ensemble </a:t>
            </a:r>
            <a:br>
              <a:rPr lang="de-DE" sz="1600" dirty="0">
                <a:solidFill>
                  <a:schemeClr val="tx1"/>
                </a:solidFill>
                <a:sym typeface="Wingdings"/>
              </a:rPr>
            </a:br>
            <a:r>
              <a:rPr lang="de-DE" sz="1600" dirty="0">
                <a:solidFill>
                  <a:schemeClr val="tx1"/>
                </a:solidFill>
                <a:sym typeface="Wingdings"/>
              </a:rPr>
              <a:t>statt MP-Ensemble aus</a:t>
            </a:r>
          </a:p>
          <a:p>
            <a:pPr marL="355600" lvl="4" indent="-177800">
              <a:lnSpc>
                <a:spcPct val="100000"/>
              </a:lnSpc>
              <a:spcAft>
                <a:spcPts val="600"/>
              </a:spcAft>
            </a:pPr>
            <a:r>
              <a:rPr lang="de-DE" sz="1600" dirty="0">
                <a:solidFill>
                  <a:schemeClr val="tx1"/>
                </a:solidFill>
                <a:sym typeface="Wingdings"/>
              </a:rPr>
              <a:t>NN: </a:t>
            </a:r>
            <a:r>
              <a:rPr lang="de-DE" sz="1600" dirty="0" err="1">
                <a:solidFill>
                  <a:schemeClr val="tx1"/>
                </a:solidFill>
                <a:sym typeface="Wingdings"/>
              </a:rPr>
              <a:t>Prediktorselektion</a:t>
            </a:r>
            <a:r>
              <a:rPr lang="de-DE" sz="1600" dirty="0">
                <a:solidFill>
                  <a:schemeClr val="tx1"/>
                </a:solidFill>
                <a:sym typeface="Wingdings"/>
              </a:rPr>
              <a:t> unzureichend</a:t>
            </a:r>
            <a:br>
              <a:rPr lang="de-DE" sz="1600" dirty="0">
                <a:solidFill>
                  <a:schemeClr val="tx1"/>
                </a:solidFill>
                <a:sym typeface="Wingdings"/>
              </a:rPr>
            </a:br>
            <a:r>
              <a:rPr lang="de-DE" sz="1600" dirty="0">
                <a:solidFill>
                  <a:schemeClr val="tx1"/>
                </a:solidFill>
                <a:sym typeface="Wingdings"/>
              </a:rPr>
              <a:t>        Training schwierig</a:t>
            </a:r>
          </a:p>
          <a:p>
            <a:pPr marL="355600" lvl="4" indent="-177800">
              <a:lnSpc>
                <a:spcPct val="100000"/>
              </a:lnSpc>
              <a:spcAft>
                <a:spcPts val="600"/>
              </a:spcAft>
            </a:pPr>
            <a:r>
              <a:rPr lang="de-DE" sz="1600" dirty="0">
                <a:solidFill>
                  <a:schemeClr val="tx1"/>
                </a:solidFill>
                <a:sym typeface="Wingdings"/>
              </a:rPr>
              <a:t>GAM: besser als Logistische Regression</a:t>
            </a:r>
            <a:br>
              <a:rPr lang="de-DE" sz="1600" dirty="0">
                <a:solidFill>
                  <a:schemeClr val="tx1"/>
                </a:solidFill>
                <a:sym typeface="Wingdings"/>
              </a:rPr>
            </a:br>
            <a:r>
              <a:rPr lang="de-DE" sz="1600" dirty="0">
                <a:solidFill>
                  <a:schemeClr val="tx1"/>
                </a:solidFill>
                <a:sym typeface="Wingdings"/>
              </a:rPr>
              <a:t>	robuster als Neuronales Netz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A0C0161-15F9-B942-9451-21FBF6EC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14</a:t>
            </a:fld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25B9684-7CA4-F04D-97B4-7C362D441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0174" y="2401859"/>
            <a:ext cx="3897341" cy="389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418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Neuronale Netze: </a:t>
            </a:r>
            <a:br>
              <a:rPr lang="de-DE" dirty="0"/>
            </a:br>
            <a:r>
              <a:rPr lang="de-DE" dirty="0"/>
              <a:t>Welchen Einfluss hat  Tiefe?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533236"/>
            <a:ext cx="7543801" cy="4765964"/>
          </a:xfrm>
        </p:spPr>
        <p:txBody>
          <a:bodyPr>
            <a:noAutofit/>
          </a:bodyPr>
          <a:lstStyle/>
          <a:p>
            <a:pPr marL="11113" lvl="1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b="1" dirty="0" err="1">
                <a:solidFill>
                  <a:schemeClr val="bg2">
                    <a:lumMod val="25000"/>
                  </a:schemeClr>
                </a:solidFill>
                <a:sym typeface="Wingdings"/>
              </a:rPr>
              <a:t>Prediktand</a:t>
            </a:r>
            <a:r>
              <a:rPr lang="de-DE" b="1" dirty="0">
                <a:solidFill>
                  <a:schemeClr val="bg2">
                    <a:lumMod val="25000"/>
                  </a:schemeClr>
                </a:solidFill>
                <a:sym typeface="Wingdings"/>
              </a:rPr>
              <a:t>: </a:t>
            </a:r>
            <a:r>
              <a:rPr lang="de-DE" sz="1700" dirty="0">
                <a:solidFill>
                  <a:schemeClr val="tx1"/>
                </a:solidFill>
                <a:sym typeface="Wingdings"/>
              </a:rPr>
              <a:t>Vereisung (Temperatur &lt; 0 °C &amp; Taupunkt &lt; 2 K)</a:t>
            </a:r>
          </a:p>
          <a:p>
            <a:pPr marL="11113" lvl="4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de-DE" sz="1800" b="1" dirty="0" err="1">
                <a:solidFill>
                  <a:schemeClr val="bg2">
                    <a:lumMod val="25000"/>
                  </a:schemeClr>
                </a:solidFill>
              </a:rPr>
              <a:t>Prediktoren</a:t>
            </a:r>
            <a:r>
              <a:rPr lang="de-DE" sz="1800" b="1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355600" lvl="4" indent="-177800">
              <a:lnSpc>
                <a:spcPct val="100000"/>
              </a:lnSpc>
              <a:spcAft>
                <a:spcPts val="0"/>
              </a:spcAft>
            </a:pPr>
            <a:r>
              <a:rPr lang="de-DE" sz="1800" dirty="0">
                <a:solidFill>
                  <a:schemeClr val="tx1"/>
                </a:solidFill>
                <a:sym typeface="Wingdings"/>
              </a:rPr>
              <a:t>NWP-Vorhersageläufe </a:t>
            </a:r>
            <a:br>
              <a:rPr lang="de-DE" sz="1800" dirty="0">
                <a:solidFill>
                  <a:schemeClr val="tx1"/>
                </a:solidFill>
                <a:sym typeface="Wingdings"/>
              </a:rPr>
            </a:br>
            <a:r>
              <a:rPr lang="de-DE" sz="1800" dirty="0">
                <a:solidFill>
                  <a:schemeClr val="tx1"/>
                </a:solidFill>
                <a:sym typeface="Wingdings"/>
              </a:rPr>
              <a:t>der letzten 3 Tage</a:t>
            </a:r>
          </a:p>
          <a:p>
            <a:pPr marL="355600" lvl="4" indent="-177800">
              <a:lnSpc>
                <a:spcPct val="100000"/>
              </a:lnSpc>
              <a:spcAft>
                <a:spcPts val="0"/>
              </a:spcAft>
            </a:pPr>
            <a:endParaRPr lang="de-DE" sz="1800" dirty="0">
              <a:solidFill>
                <a:schemeClr val="tx1"/>
              </a:solidFill>
              <a:sym typeface="Wingdings"/>
            </a:endParaRPr>
          </a:p>
          <a:p>
            <a:pPr marL="11113" lvl="4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de-DE" sz="1800" b="1" dirty="0">
                <a:solidFill>
                  <a:schemeClr val="bg2">
                    <a:lumMod val="25000"/>
                  </a:schemeClr>
                </a:solidFill>
              </a:rPr>
              <a:t>Variation:</a:t>
            </a:r>
          </a:p>
          <a:p>
            <a:pPr marL="355600" lvl="4" indent="-177800">
              <a:lnSpc>
                <a:spcPct val="100000"/>
              </a:lnSpc>
              <a:spcAft>
                <a:spcPts val="0"/>
              </a:spcAft>
            </a:pPr>
            <a:r>
              <a:rPr lang="de-DE" sz="1800" dirty="0">
                <a:solidFill>
                  <a:schemeClr val="tx1"/>
                </a:solidFill>
                <a:sym typeface="Wingdings"/>
              </a:rPr>
              <a:t>Anzahl der Schichten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A0C0161-15F9-B942-9451-21FBF6EC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15</a:t>
            </a:fld>
            <a:endParaRPr lang="de-DE" sz="160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C11B1A8F-AF15-344E-ABA5-6F0D398D1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2974" y="2018265"/>
            <a:ext cx="4185576" cy="4185576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2F76063-6B60-1443-B096-04337ABBE1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2975" y="1861436"/>
            <a:ext cx="4342406" cy="4342406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CDA4530-B5AC-084B-A346-EA302F05BC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3772588" y="2587958"/>
            <a:ext cx="8063309" cy="5208105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752AB43A-D5B2-9B49-BDC4-1C1E812176B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496897" y="2664713"/>
            <a:ext cx="7825638" cy="5054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84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Erkenntnisse und Tipps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386349"/>
            <a:ext cx="7543801" cy="4765964"/>
          </a:xfrm>
        </p:spPr>
        <p:txBody>
          <a:bodyPr>
            <a:noAutofit/>
          </a:bodyPr>
          <a:lstStyle/>
          <a:p>
            <a:pPr marL="201168" lvl="1" indent="0">
              <a:spcBef>
                <a:spcPts val="400"/>
              </a:spcBef>
              <a:spcAft>
                <a:spcPts val="0"/>
              </a:spcAft>
              <a:buNone/>
            </a:pPr>
            <a:endParaRPr lang="de-DE" dirty="0">
              <a:sym typeface="Wingdings"/>
            </a:endParaRP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de-DE" dirty="0">
                <a:sym typeface="Wingdings"/>
              </a:rPr>
              <a:t>Wieviel Leistung durch komplexe ML Methoden „gehoben“ werden kann,</a:t>
            </a:r>
            <a:br>
              <a:rPr lang="de-DE" dirty="0">
                <a:sym typeface="Wingdings"/>
              </a:rPr>
            </a:br>
            <a:r>
              <a:rPr lang="de-DE" dirty="0">
                <a:sym typeface="Wingdings"/>
              </a:rPr>
              <a:t>ist von </a:t>
            </a:r>
          </a:p>
          <a:p>
            <a:pPr lvl="2">
              <a:spcBef>
                <a:spcPts val="400"/>
              </a:spcBef>
              <a:spcAft>
                <a:spcPts val="0"/>
              </a:spcAft>
            </a:pPr>
            <a:r>
              <a:rPr lang="de-DE" sz="1600" dirty="0">
                <a:sym typeface="Wingdings"/>
              </a:rPr>
              <a:t>der verfügbaren Datenmenge und </a:t>
            </a:r>
          </a:p>
          <a:p>
            <a:pPr lvl="2">
              <a:spcBef>
                <a:spcPts val="400"/>
              </a:spcBef>
              <a:spcAft>
                <a:spcPts val="0"/>
              </a:spcAft>
            </a:pPr>
            <a:r>
              <a:rPr lang="de-DE" sz="1600" dirty="0">
                <a:sym typeface="Wingdings"/>
              </a:rPr>
              <a:t>wahrscheinlich von der Komplexität der modellierten Relation abhängig</a:t>
            </a:r>
            <a:br>
              <a:rPr lang="de-DE" sz="1600" dirty="0">
                <a:sym typeface="Wingdings"/>
              </a:rPr>
            </a:br>
            <a:endParaRPr lang="de-DE" sz="1600" dirty="0">
              <a:sym typeface="Wingdings"/>
            </a:endParaRP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de-DE" dirty="0">
                <a:sym typeface="Wingdings"/>
              </a:rPr>
              <a:t>Als Start ist logistische Regression (mit PCA) zu empfehlen</a:t>
            </a:r>
            <a:br>
              <a:rPr lang="de-DE" dirty="0">
                <a:sym typeface="Wingdings"/>
              </a:rPr>
            </a:br>
            <a:r>
              <a:rPr lang="de-DE" sz="1600" dirty="0">
                <a:sym typeface="Wingdings"/>
              </a:rPr>
              <a:t>Liefert stabile Ergebnisse als Basis für Weiteres</a:t>
            </a:r>
            <a:br>
              <a:rPr lang="de-DE" dirty="0">
                <a:sym typeface="Wingdings"/>
              </a:rPr>
            </a:br>
            <a:endParaRPr lang="de-DE" dirty="0">
              <a:sym typeface="Wingdings"/>
            </a:endParaRP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de-DE" dirty="0">
                <a:sym typeface="Wingdings"/>
              </a:rPr>
              <a:t>Danach Entscheidungsbäume und GAM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endParaRPr lang="de-DE" dirty="0">
              <a:sym typeface="Wingdings"/>
            </a:endParaRP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de-DE" dirty="0">
                <a:sym typeface="Wingdings"/>
              </a:rPr>
              <a:t>Neuronale Netze</a:t>
            </a:r>
          </a:p>
          <a:p>
            <a:pPr lvl="2">
              <a:spcBef>
                <a:spcPts val="400"/>
              </a:spcBef>
              <a:spcAft>
                <a:spcPts val="0"/>
              </a:spcAft>
            </a:pPr>
            <a:r>
              <a:rPr lang="de-DE" sz="1600" dirty="0">
                <a:sym typeface="Wingdings"/>
              </a:rPr>
              <a:t>Parameter-Tuning ungemein wichtig, es existiert keine klare Vorgangsweise</a:t>
            </a:r>
          </a:p>
          <a:p>
            <a:pPr lvl="2">
              <a:spcBef>
                <a:spcPts val="400"/>
              </a:spcBef>
              <a:spcAft>
                <a:spcPts val="0"/>
              </a:spcAft>
            </a:pPr>
            <a:r>
              <a:rPr lang="de-DE" sz="1600" dirty="0">
                <a:sym typeface="Wingdings"/>
              </a:rPr>
              <a:t>Gute Ergebnisse nur bei wenigen 100 freien Parametern bei 5-15000 Samples</a:t>
            </a:r>
          </a:p>
          <a:p>
            <a:pPr lvl="2">
              <a:spcBef>
                <a:spcPts val="400"/>
              </a:spcBef>
              <a:spcAft>
                <a:spcPts val="0"/>
              </a:spcAft>
            </a:pPr>
            <a:r>
              <a:rPr lang="de-DE" sz="1600" dirty="0">
                <a:sym typeface="Wingdings"/>
              </a:rPr>
              <a:t>Schlechte Ergebnisse auch bei stark redundanten </a:t>
            </a:r>
            <a:r>
              <a:rPr lang="de-DE" sz="1600" dirty="0" err="1">
                <a:sym typeface="Wingdings"/>
              </a:rPr>
              <a:t>Prediktoren</a:t>
            </a:r>
            <a:r>
              <a:rPr lang="de-DE" sz="1600" dirty="0">
                <a:sym typeface="Wingdings"/>
              </a:rPr>
              <a:t> (Ensembles) ohne PCA</a:t>
            </a:r>
          </a:p>
          <a:p>
            <a:pPr marL="201168" lvl="1" indent="0">
              <a:spcBef>
                <a:spcPts val="400"/>
              </a:spcBef>
              <a:spcAft>
                <a:spcPts val="0"/>
              </a:spcAft>
              <a:buNone/>
            </a:pPr>
            <a:endParaRPr lang="de-DE" sz="1700" dirty="0">
              <a:sym typeface="Wingdings"/>
            </a:endParaRPr>
          </a:p>
          <a:p>
            <a:pPr lvl="1">
              <a:spcBef>
                <a:spcPts val="400"/>
              </a:spcBef>
              <a:spcAft>
                <a:spcPts val="0"/>
              </a:spcAft>
            </a:pPr>
            <a:endParaRPr lang="de-DE" sz="1300" dirty="0">
              <a:sym typeface="Wingdings"/>
            </a:endParaRP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A0C0161-15F9-B942-9451-21FBF6EC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16</a:t>
            </a:fld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3241390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rafik 26">
            <a:extLst>
              <a:ext uri="{FF2B5EF4-FFF2-40B4-BE49-F238E27FC236}">
                <a16:creationId xmlns:a16="http://schemas.microsoft.com/office/drawing/2014/main" id="{7CC5F2E4-C538-014F-8B6E-6B82A65138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9370" y="3192414"/>
            <a:ext cx="1594967" cy="1763666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Erkenntnisse und Tipps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533236"/>
            <a:ext cx="7543801" cy="4765964"/>
          </a:xfrm>
        </p:spPr>
        <p:txBody>
          <a:bodyPr>
            <a:noAutofit/>
          </a:bodyPr>
          <a:lstStyle/>
          <a:p>
            <a:pPr lvl="1">
              <a:spcBef>
                <a:spcPts val="400"/>
              </a:spcBef>
              <a:spcAft>
                <a:spcPts val="600"/>
              </a:spcAft>
            </a:pPr>
            <a:r>
              <a:rPr lang="de-DE" b="1" dirty="0">
                <a:solidFill>
                  <a:schemeClr val="bg2">
                    <a:lumMod val="25000"/>
                  </a:schemeClr>
                </a:solidFill>
                <a:sym typeface="Wingdings"/>
              </a:rPr>
              <a:t>Oft: „Für neuronale Netze braucht man große Datensätze“</a:t>
            </a:r>
            <a:endParaRPr lang="de-DE" sz="1600" b="1" dirty="0">
              <a:solidFill>
                <a:schemeClr val="bg2">
                  <a:lumMod val="25000"/>
                </a:schemeClr>
              </a:solidFill>
              <a:sym typeface="Wingdings"/>
            </a:endParaRPr>
          </a:p>
          <a:p>
            <a:pPr lvl="2">
              <a:spcBef>
                <a:spcPts val="400"/>
              </a:spcBef>
              <a:spcAft>
                <a:spcPts val="600"/>
              </a:spcAft>
            </a:pPr>
            <a:r>
              <a:rPr lang="de-DE" sz="1600" dirty="0">
                <a:sym typeface="Wingdings"/>
              </a:rPr>
              <a:t>praktisch ist er dann zu kurz, wenn das Modell </a:t>
            </a:r>
            <a:br>
              <a:rPr lang="de-DE" sz="1600" dirty="0">
                <a:sym typeface="Wingdings"/>
              </a:rPr>
            </a:br>
            <a:r>
              <a:rPr lang="de-DE" sz="1600" dirty="0">
                <a:sym typeface="Wingdings"/>
              </a:rPr>
              <a:t>keine stabilen Ergebnisse liefert (</a:t>
            </a:r>
            <a:r>
              <a:rPr lang="de-DE" sz="1600" i="1" dirty="0" err="1">
                <a:sym typeface="Wingdings"/>
              </a:rPr>
              <a:t>Overfitting</a:t>
            </a:r>
            <a:r>
              <a:rPr lang="de-DE" sz="1600" i="1" dirty="0">
                <a:sym typeface="Wingdings"/>
              </a:rPr>
              <a:t>)</a:t>
            </a:r>
          </a:p>
          <a:p>
            <a:pPr lvl="2">
              <a:spcBef>
                <a:spcPts val="400"/>
              </a:spcBef>
              <a:spcAft>
                <a:spcPts val="600"/>
              </a:spcAft>
            </a:pPr>
            <a:r>
              <a:rPr lang="de-DE" sz="1600" dirty="0">
                <a:sym typeface="Wingdings"/>
              </a:rPr>
              <a:t>Reduktion der freien Parameter immer möglich</a:t>
            </a:r>
            <a:br>
              <a:rPr lang="de-DE" sz="1600" dirty="0">
                <a:sym typeface="Wingdings"/>
              </a:rPr>
            </a:br>
            <a:r>
              <a:rPr lang="de-DE" sz="1500" dirty="0">
                <a:sym typeface="Wingdings"/>
              </a:rPr>
              <a:t>d.h. weniger Schichten, weniger Knoten</a:t>
            </a:r>
            <a:br>
              <a:rPr lang="de-DE" sz="1500" dirty="0">
                <a:sym typeface="Wingdings"/>
              </a:rPr>
            </a:br>
            <a:endParaRPr lang="de-DE" dirty="0">
              <a:sym typeface="Wingdings"/>
            </a:endParaRPr>
          </a:p>
          <a:p>
            <a:pPr lvl="1">
              <a:spcBef>
                <a:spcPts val="400"/>
              </a:spcBef>
              <a:spcAft>
                <a:spcPts val="600"/>
              </a:spcAft>
            </a:pPr>
            <a:endParaRPr lang="de-DE" dirty="0">
              <a:sym typeface="Wingdings"/>
            </a:endParaRPr>
          </a:p>
          <a:p>
            <a:pPr lvl="1">
              <a:spcBef>
                <a:spcPts val="400"/>
              </a:spcBef>
              <a:spcAft>
                <a:spcPts val="600"/>
              </a:spcAft>
            </a:pPr>
            <a:endParaRPr lang="de-DE" sz="1300" dirty="0">
              <a:sym typeface="Wingdings"/>
            </a:endParaRPr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3A4AF915-8671-0F40-BE3C-A9982A730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1204" y="3121071"/>
            <a:ext cx="2402958" cy="1935716"/>
          </a:xfrm>
          <a:prstGeom prst="rect">
            <a:avLst/>
          </a:prstGeom>
        </p:spPr>
      </p:pic>
      <p:pic>
        <p:nvPicPr>
          <p:cNvPr id="29" name="Grafik 28">
            <a:extLst>
              <a:ext uri="{FF2B5EF4-FFF2-40B4-BE49-F238E27FC236}">
                <a16:creationId xmlns:a16="http://schemas.microsoft.com/office/drawing/2014/main" id="{FE0A4F48-76D4-D045-9F2D-0861AF64E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05984" y="3201901"/>
            <a:ext cx="3251200" cy="1774057"/>
          </a:xfrm>
          <a:prstGeom prst="rect">
            <a:avLst/>
          </a:prstGeom>
        </p:spPr>
      </p:pic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A0C0161-15F9-B942-9451-21FBF6EC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17</a:t>
            </a:fld>
            <a:endParaRPr lang="de-DE" sz="1600" dirty="0"/>
          </a:p>
        </p:txBody>
      </p:sp>
      <p:sp>
        <p:nvSpPr>
          <p:cNvPr id="30" name="Textfeld 29">
            <a:extLst>
              <a:ext uri="{FF2B5EF4-FFF2-40B4-BE49-F238E27FC236}">
                <a16:creationId xmlns:a16="http://schemas.microsoft.com/office/drawing/2014/main" id="{78741794-A9D7-E04B-9F8B-15C1741B3BA0}"/>
              </a:ext>
            </a:extLst>
          </p:cNvPr>
          <p:cNvSpPr txBox="1"/>
          <p:nvPr/>
        </p:nvSpPr>
        <p:spPr>
          <a:xfrm>
            <a:off x="926868" y="3491573"/>
            <a:ext cx="1796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Eingangsfaktoren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11C50373-D521-8244-88B5-350E1610CAF6}"/>
              </a:ext>
            </a:extLst>
          </p:cNvPr>
          <p:cNvCxnSpPr>
            <a:cxnSpLocks/>
          </p:cNvCxnSpPr>
          <p:nvPr/>
        </p:nvCxnSpPr>
        <p:spPr>
          <a:xfrm flipV="1">
            <a:off x="2602939" y="3491573"/>
            <a:ext cx="559047" cy="36933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15473B79-A2A6-584D-9396-7CFD866D58C8}"/>
              </a:ext>
            </a:extLst>
          </p:cNvPr>
          <p:cNvCxnSpPr>
            <a:cxnSpLocks/>
          </p:cNvCxnSpPr>
          <p:nvPr/>
        </p:nvCxnSpPr>
        <p:spPr>
          <a:xfrm>
            <a:off x="2574938" y="3860905"/>
            <a:ext cx="587048" cy="13956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91609D05-39F5-7448-AF6E-8A96E5277E57}"/>
              </a:ext>
            </a:extLst>
          </p:cNvPr>
          <p:cNvCxnSpPr>
            <a:cxnSpLocks/>
          </p:cNvCxnSpPr>
          <p:nvPr/>
        </p:nvCxnSpPr>
        <p:spPr>
          <a:xfrm>
            <a:off x="2574938" y="3859050"/>
            <a:ext cx="650979" cy="6360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>
            <a:extLst>
              <a:ext uri="{FF2B5EF4-FFF2-40B4-BE49-F238E27FC236}">
                <a16:creationId xmlns:a16="http://schemas.microsoft.com/office/drawing/2014/main" id="{41E7C84A-B8BC-FD4B-BBE3-49BBFBECB844}"/>
              </a:ext>
            </a:extLst>
          </p:cNvPr>
          <p:cNvSpPr txBox="1"/>
          <p:nvPr/>
        </p:nvSpPr>
        <p:spPr>
          <a:xfrm>
            <a:off x="3318696" y="3226375"/>
            <a:ext cx="296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</a:t>
            </a:r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5482F1C8-AC5E-F74C-BEA0-093382FA1F5D}"/>
              </a:ext>
            </a:extLst>
          </p:cNvPr>
          <p:cNvSpPr txBox="1"/>
          <p:nvPr/>
        </p:nvSpPr>
        <p:spPr>
          <a:xfrm>
            <a:off x="3262870" y="3857649"/>
            <a:ext cx="402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Td</a:t>
            </a:r>
            <a:endParaRPr lang="de-DE" dirty="0"/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B45236DC-F886-7B4F-9F50-B06C206E82D0}"/>
              </a:ext>
            </a:extLst>
          </p:cNvPr>
          <p:cNvSpPr txBox="1"/>
          <p:nvPr/>
        </p:nvSpPr>
        <p:spPr>
          <a:xfrm>
            <a:off x="3296120" y="4488924"/>
            <a:ext cx="3234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ff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9BBAFA0D-2965-FB49-9A17-D2D394040CB2}"/>
              </a:ext>
            </a:extLst>
          </p:cNvPr>
          <p:cNvSpPr txBox="1"/>
          <p:nvPr/>
        </p:nvSpPr>
        <p:spPr>
          <a:xfrm>
            <a:off x="6351870" y="3444718"/>
            <a:ext cx="1059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Prognose</a:t>
            </a:r>
          </a:p>
        </p:txBody>
      </p:sp>
      <p:cxnSp>
        <p:nvCxnSpPr>
          <p:cNvPr id="50" name="Gerade Verbindung mit Pfeil 49">
            <a:extLst>
              <a:ext uri="{FF2B5EF4-FFF2-40B4-BE49-F238E27FC236}">
                <a16:creationId xmlns:a16="http://schemas.microsoft.com/office/drawing/2014/main" id="{7194213D-A32D-A54F-A75B-765A20701FAB}"/>
              </a:ext>
            </a:extLst>
          </p:cNvPr>
          <p:cNvCxnSpPr>
            <a:cxnSpLocks/>
            <a:stCxn id="49" idx="2"/>
          </p:cNvCxnSpPr>
          <p:nvPr/>
        </p:nvCxnSpPr>
        <p:spPr>
          <a:xfrm flipH="1">
            <a:off x="6351870" y="3814050"/>
            <a:ext cx="529697" cy="14688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CCC81291-00C3-334F-ADF9-7613B0F4CBD7}"/>
              </a:ext>
            </a:extLst>
          </p:cNvPr>
          <p:cNvSpPr txBox="1"/>
          <p:nvPr/>
        </p:nvSpPr>
        <p:spPr>
          <a:xfrm>
            <a:off x="2868462" y="5224765"/>
            <a:ext cx="13708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Prognose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7174C404-C4F4-3D4C-A6EA-40F2CDC8AB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1994" y="4821798"/>
            <a:ext cx="4084766" cy="1323342"/>
          </a:xfrm>
          <a:prstGeom prst="rect">
            <a:avLst/>
          </a:prstGeom>
        </p:spPr>
      </p:pic>
      <p:pic>
        <p:nvPicPr>
          <p:cNvPr id="61" name="Grafik 60">
            <a:extLst>
              <a:ext uri="{FF2B5EF4-FFF2-40B4-BE49-F238E27FC236}">
                <a16:creationId xmlns:a16="http://schemas.microsoft.com/office/drawing/2014/main" id="{AC9E13B4-60F6-4A44-B658-271C1C3CDA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10575" y="5324464"/>
            <a:ext cx="2522860" cy="368508"/>
          </a:xfrm>
          <a:prstGeom prst="rect">
            <a:avLst/>
          </a:prstGeom>
        </p:spPr>
      </p:pic>
      <p:sp>
        <p:nvSpPr>
          <p:cNvPr id="62" name="Textfeld 61">
            <a:extLst>
              <a:ext uri="{FF2B5EF4-FFF2-40B4-BE49-F238E27FC236}">
                <a16:creationId xmlns:a16="http://schemas.microsoft.com/office/drawing/2014/main" id="{AF78562C-5FDB-2A41-B856-9320DCDD91DF}"/>
              </a:ext>
            </a:extLst>
          </p:cNvPr>
          <p:cNvSpPr txBox="1"/>
          <p:nvPr/>
        </p:nvSpPr>
        <p:spPr>
          <a:xfrm>
            <a:off x="4200975" y="5211801"/>
            <a:ext cx="39197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/>
              <a:t>=           </a:t>
            </a:r>
            <a:r>
              <a:rPr lang="de-DE" sz="2800" dirty="0" err="1"/>
              <a:t>laaaaange</a:t>
            </a:r>
            <a:r>
              <a:rPr lang="de-DE" sz="2800" dirty="0"/>
              <a:t> Formel</a:t>
            </a:r>
          </a:p>
        </p:txBody>
      </p:sp>
    </p:spTree>
    <p:extLst>
      <p:ext uri="{BB962C8B-B14F-4D97-AF65-F5344CB8AC3E}">
        <p14:creationId xmlns:p14="http://schemas.microsoft.com/office/powerpoint/2010/main" val="3143345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6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Erkenntnisse und Tipps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533236"/>
            <a:ext cx="7543801" cy="4765964"/>
          </a:xfrm>
        </p:spPr>
        <p:txBody>
          <a:bodyPr>
            <a:noAutofit/>
          </a:bodyPr>
          <a:lstStyle/>
          <a:p>
            <a:pPr lvl="1">
              <a:spcBef>
                <a:spcPts val="400"/>
              </a:spcBef>
              <a:spcAft>
                <a:spcPts val="600"/>
              </a:spcAft>
            </a:pPr>
            <a:r>
              <a:rPr lang="de-DE" b="1" dirty="0">
                <a:solidFill>
                  <a:schemeClr val="bg2">
                    <a:lumMod val="25000"/>
                  </a:schemeClr>
                </a:solidFill>
                <a:sym typeface="Wingdings"/>
              </a:rPr>
              <a:t>Oft: „Für neuronale Netze braucht man große Datensätze“</a:t>
            </a:r>
            <a:endParaRPr lang="de-DE" sz="1600" b="1" dirty="0">
              <a:solidFill>
                <a:schemeClr val="bg2">
                  <a:lumMod val="25000"/>
                </a:schemeClr>
              </a:solidFill>
              <a:sym typeface="Wingdings"/>
            </a:endParaRPr>
          </a:p>
          <a:p>
            <a:pPr lvl="2">
              <a:spcBef>
                <a:spcPts val="400"/>
              </a:spcBef>
              <a:spcAft>
                <a:spcPts val="600"/>
              </a:spcAft>
            </a:pPr>
            <a:r>
              <a:rPr lang="de-DE" sz="1600" dirty="0">
                <a:sym typeface="Wingdings"/>
              </a:rPr>
              <a:t>praktisch ist er dann zu kurz, wenn das Modell </a:t>
            </a:r>
            <a:br>
              <a:rPr lang="de-DE" sz="1600" dirty="0">
                <a:sym typeface="Wingdings"/>
              </a:rPr>
            </a:br>
            <a:r>
              <a:rPr lang="de-DE" sz="1600" dirty="0">
                <a:sym typeface="Wingdings"/>
              </a:rPr>
              <a:t>keine stabilen Ergebnisse liefert (</a:t>
            </a:r>
            <a:r>
              <a:rPr lang="de-DE" sz="1600" i="1" dirty="0" err="1">
                <a:sym typeface="Wingdings"/>
              </a:rPr>
              <a:t>Overfitting</a:t>
            </a:r>
            <a:r>
              <a:rPr lang="de-DE" sz="1600" i="1" dirty="0">
                <a:sym typeface="Wingdings"/>
              </a:rPr>
              <a:t>)</a:t>
            </a:r>
          </a:p>
          <a:p>
            <a:pPr lvl="2">
              <a:spcBef>
                <a:spcPts val="400"/>
              </a:spcBef>
              <a:spcAft>
                <a:spcPts val="600"/>
              </a:spcAft>
            </a:pPr>
            <a:r>
              <a:rPr lang="de-DE" sz="1600" dirty="0">
                <a:sym typeface="Wingdings"/>
              </a:rPr>
              <a:t>Reduktion der freien Parameter immer möglich</a:t>
            </a:r>
            <a:br>
              <a:rPr lang="de-DE" sz="1600" dirty="0">
                <a:sym typeface="Wingdings"/>
              </a:rPr>
            </a:br>
            <a:r>
              <a:rPr lang="de-DE" sz="1500" dirty="0">
                <a:sym typeface="Wingdings"/>
              </a:rPr>
              <a:t>d.h. weniger Schichten, weniger Knoten</a:t>
            </a:r>
            <a:br>
              <a:rPr lang="de-DE" sz="1500" dirty="0">
                <a:sym typeface="Wingdings"/>
              </a:rPr>
            </a:br>
            <a:endParaRPr lang="de-DE" dirty="0">
              <a:sym typeface="Wingdings"/>
            </a:endParaRPr>
          </a:p>
          <a:p>
            <a:pPr lvl="1">
              <a:spcBef>
                <a:spcPts val="400"/>
              </a:spcBef>
              <a:spcAft>
                <a:spcPts val="600"/>
              </a:spcAft>
            </a:pPr>
            <a:r>
              <a:rPr lang="de-DE" b="1" dirty="0">
                <a:solidFill>
                  <a:schemeClr val="bg2">
                    <a:lumMod val="25000"/>
                  </a:schemeClr>
                </a:solidFill>
                <a:sym typeface="Wingdings"/>
              </a:rPr>
              <a:t>Je besser die Ergebnisse, umso mehr Vorsicht ist angebracht</a:t>
            </a:r>
          </a:p>
          <a:p>
            <a:pPr marL="201168" lvl="1" indent="0">
              <a:spcBef>
                <a:spcPts val="400"/>
              </a:spcBef>
              <a:spcAft>
                <a:spcPts val="600"/>
              </a:spcAft>
              <a:buNone/>
            </a:pPr>
            <a:r>
              <a:rPr lang="de-DE" sz="1700" dirty="0">
                <a:sym typeface="Wingdings"/>
              </a:rPr>
              <a:t>Wichtig für valide Ergebnisse:</a:t>
            </a:r>
          </a:p>
          <a:p>
            <a:pPr marL="201168" lvl="1" indent="0">
              <a:spcBef>
                <a:spcPts val="400"/>
              </a:spcBef>
              <a:spcAft>
                <a:spcPts val="600"/>
              </a:spcAft>
              <a:buNone/>
            </a:pPr>
            <a:r>
              <a:rPr lang="de-DE" sz="1700" dirty="0">
                <a:sym typeface="Wingdings"/>
              </a:rPr>
              <a:t>Sorgfältige Trennung von Trainings- und Validierungsdaten</a:t>
            </a:r>
          </a:p>
          <a:p>
            <a:pPr lvl="2">
              <a:spcBef>
                <a:spcPts val="400"/>
              </a:spcBef>
              <a:spcAft>
                <a:spcPts val="600"/>
              </a:spcAft>
            </a:pPr>
            <a:r>
              <a:rPr lang="de-DE" sz="1600" dirty="0">
                <a:sym typeface="Wingdings"/>
              </a:rPr>
              <a:t>Keine Validierung auf den Trainingsdaten</a:t>
            </a:r>
          </a:p>
          <a:p>
            <a:pPr lvl="2">
              <a:spcBef>
                <a:spcPts val="400"/>
              </a:spcBef>
              <a:spcAft>
                <a:spcPts val="600"/>
              </a:spcAft>
            </a:pPr>
            <a:r>
              <a:rPr lang="de-DE" sz="1600" dirty="0">
                <a:sym typeface="Wingdings"/>
              </a:rPr>
              <a:t>Kein Training mit den Validierungsdaten</a:t>
            </a:r>
          </a:p>
          <a:p>
            <a:pPr lvl="3">
              <a:spcBef>
                <a:spcPts val="400"/>
              </a:spcBef>
              <a:spcAft>
                <a:spcPts val="600"/>
              </a:spcAft>
            </a:pPr>
            <a:r>
              <a:rPr lang="de-DE" sz="1600" dirty="0">
                <a:sym typeface="Wingdings"/>
              </a:rPr>
              <a:t>wenn Modell nach Ansicht der Ergebnisse optimiert wird</a:t>
            </a:r>
            <a:br>
              <a:rPr lang="de-DE" sz="1600" dirty="0">
                <a:sym typeface="Wingdings"/>
              </a:rPr>
            </a:br>
            <a:r>
              <a:rPr lang="de-DE" sz="1600" dirty="0">
                <a:sym typeface="Wingdings"/>
              </a:rPr>
              <a:t>etwa mit Einstellungen am neuronalen Netz</a:t>
            </a:r>
          </a:p>
          <a:p>
            <a:pPr marL="177800" lvl="1" indent="0">
              <a:spcBef>
                <a:spcPts val="400"/>
              </a:spcBef>
              <a:spcAft>
                <a:spcPts val="600"/>
              </a:spcAft>
              <a:buNone/>
            </a:pPr>
            <a:r>
              <a:rPr lang="de-DE" sz="1200" dirty="0">
                <a:sym typeface="Wingdings" pitchFamily="2" charset="2"/>
              </a:rPr>
              <a:t>	</a:t>
            </a:r>
            <a:r>
              <a:rPr lang="de-DE" sz="1200" dirty="0">
                <a:solidFill>
                  <a:schemeClr val="bg2">
                    <a:lumMod val="25000"/>
                  </a:schemeClr>
                </a:solidFill>
                <a:sym typeface="Wingdings" pitchFamily="2" charset="2"/>
              </a:rPr>
              <a:t></a:t>
            </a:r>
            <a:r>
              <a:rPr lang="de-DE" sz="1600" dirty="0">
                <a:sym typeface="Wingdings" pitchFamily="2" charset="2"/>
              </a:rPr>
              <a:t> viele Möglichkeiten sich selbst zu täuschen </a:t>
            </a:r>
            <a:endParaRPr lang="de-DE" sz="1200" dirty="0">
              <a:sym typeface="Wingdings"/>
            </a:endParaRP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09272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365A9-A062-5D48-9BBF-CE3991D2C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642827"/>
          </a:xfrm>
        </p:spPr>
        <p:txBody>
          <a:bodyPr>
            <a:noAutofit/>
          </a:bodyPr>
          <a:lstStyle/>
          <a:p>
            <a:pPr algn="r"/>
            <a:r>
              <a:rPr lang="de-DE" sz="2800" spc="-150" dirty="0"/>
              <a:t>The </a:t>
            </a:r>
            <a:r>
              <a:rPr lang="de-DE" sz="2800" spc="-150" dirty="0" err="1"/>
              <a:t>added</a:t>
            </a:r>
            <a:r>
              <a:rPr lang="de-DE" sz="2800" spc="-150" dirty="0"/>
              <a:t> </a:t>
            </a:r>
            <a:r>
              <a:rPr lang="de-DE" sz="2800" spc="-150" dirty="0" err="1"/>
              <a:t>value</a:t>
            </a:r>
            <a:r>
              <a:rPr lang="de-DE" sz="2800" spc="-150" dirty="0"/>
              <a:t> </a:t>
            </a:r>
            <a:br>
              <a:rPr lang="de-DE" sz="2800" spc="-150" dirty="0"/>
            </a:br>
            <a:r>
              <a:rPr lang="de-DE" sz="2800" spc="-150" dirty="0" err="1"/>
              <a:t>of</a:t>
            </a:r>
            <a:r>
              <a:rPr lang="de-DE" sz="2800" spc="-150" dirty="0"/>
              <a:t> ML </a:t>
            </a:r>
            <a:r>
              <a:rPr lang="de-DE" sz="2800" spc="-150" dirty="0" err="1"/>
              <a:t>methods</a:t>
            </a:r>
            <a:r>
              <a:rPr lang="de-DE" sz="2800" spc="-150" dirty="0"/>
              <a:t> </a:t>
            </a:r>
            <a:br>
              <a:rPr lang="de-DE" sz="2800" spc="-150" dirty="0"/>
            </a:br>
            <a:r>
              <a:rPr lang="de-DE" sz="2800" spc="-150" dirty="0"/>
              <a:t>in </a:t>
            </a:r>
            <a:r>
              <a:rPr lang="de-DE" sz="2800" spc="-150" dirty="0" err="1"/>
              <a:t>forecasting</a:t>
            </a:r>
            <a:r>
              <a:rPr lang="de-DE" sz="2800" spc="-150" dirty="0"/>
              <a:t> </a:t>
            </a:r>
            <a:br>
              <a:rPr lang="de-DE" sz="2800" spc="-150" dirty="0"/>
            </a:br>
            <a:r>
              <a:rPr lang="de-DE" sz="2800" spc="-150" dirty="0"/>
              <a:t>wind </a:t>
            </a:r>
            <a:r>
              <a:rPr lang="de-DE" sz="2800" spc="-150" dirty="0" err="1"/>
              <a:t>turbine</a:t>
            </a:r>
            <a:r>
              <a:rPr lang="de-DE" sz="2800" spc="-150" dirty="0"/>
              <a:t> </a:t>
            </a:r>
            <a:r>
              <a:rPr lang="de-DE" sz="2800" spc="-150" dirty="0" err="1"/>
              <a:t>icing</a:t>
            </a:r>
            <a:r>
              <a:rPr lang="de-DE" sz="2800" spc="-150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2CBD89-9337-344A-9389-413ED75E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237" y="731519"/>
            <a:ext cx="5009393" cy="4924213"/>
          </a:xfrm>
        </p:spPr>
        <p:txBody>
          <a:bodyPr>
            <a:normAutofit/>
          </a:bodyPr>
          <a:lstStyle/>
          <a:p>
            <a:r>
              <a:rPr lang="de-DE" sz="1800" dirty="0"/>
              <a:t>Referenzen:</a:t>
            </a:r>
            <a:endParaRPr lang="de-DE" sz="1400" dirty="0"/>
          </a:p>
          <a:p>
            <a:pPr marL="136525" indent="-136525">
              <a:buFont typeface="Arial" panose="020B0604020202020204" pitchFamily="34" charset="0"/>
              <a:buChar char="•"/>
            </a:pPr>
            <a:r>
              <a:rPr lang="de-DE" sz="1400" dirty="0"/>
              <a:t>Davis (2014), </a:t>
            </a:r>
            <a:r>
              <a:rPr lang="de-DE" sz="1400" dirty="0" err="1"/>
              <a:t>Icing</a:t>
            </a:r>
            <a:r>
              <a:rPr lang="de-DE" sz="1400" dirty="0"/>
              <a:t> Impacts on Wind </a:t>
            </a:r>
            <a:r>
              <a:rPr lang="de-DE" sz="1400" dirty="0" err="1"/>
              <a:t>Energy</a:t>
            </a:r>
            <a:r>
              <a:rPr lang="de-DE" sz="1400" dirty="0"/>
              <a:t> </a:t>
            </a:r>
            <a:r>
              <a:rPr lang="de-DE" sz="1400" dirty="0" err="1"/>
              <a:t>Production</a:t>
            </a:r>
            <a:r>
              <a:rPr lang="de-DE" sz="1400" dirty="0"/>
              <a:t>, </a:t>
            </a:r>
            <a:r>
              <a:rPr lang="de-DE" sz="1400" dirty="0" err="1"/>
              <a:t>PhD</a:t>
            </a:r>
            <a:r>
              <a:rPr lang="de-DE" sz="1400" dirty="0"/>
              <a:t> </a:t>
            </a:r>
            <a:r>
              <a:rPr lang="de-DE" sz="1400" dirty="0" err="1"/>
              <a:t>thesis</a:t>
            </a:r>
            <a:endParaRPr lang="de-DE" sz="1400" dirty="0"/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lang="de-DE" sz="1400" dirty="0" err="1"/>
              <a:t>Jolliffe</a:t>
            </a:r>
            <a:r>
              <a:rPr lang="de-DE" sz="1400" dirty="0"/>
              <a:t> &amp; Stephenson (Eds.). (2003). Forecast </a:t>
            </a:r>
            <a:r>
              <a:rPr lang="de-DE" sz="1400" dirty="0" err="1"/>
              <a:t>verification</a:t>
            </a:r>
            <a:r>
              <a:rPr lang="de-DE" sz="1400" dirty="0"/>
              <a:t>: a </a:t>
            </a:r>
            <a:r>
              <a:rPr lang="de-DE" sz="1400" dirty="0" err="1"/>
              <a:t>practitioner's</a:t>
            </a:r>
            <a:r>
              <a:rPr lang="de-DE" sz="1400" dirty="0"/>
              <a:t> </a:t>
            </a:r>
            <a:r>
              <a:rPr lang="de-DE" sz="1400" dirty="0" err="1"/>
              <a:t>guide</a:t>
            </a:r>
            <a:r>
              <a:rPr lang="de-DE" sz="1400" dirty="0"/>
              <a:t> in </a:t>
            </a:r>
            <a:r>
              <a:rPr lang="de-DE" sz="1400" dirty="0" err="1"/>
              <a:t>atmospheric</a:t>
            </a:r>
            <a:r>
              <a:rPr lang="de-DE" sz="1400" dirty="0"/>
              <a:t> </a:t>
            </a:r>
            <a:r>
              <a:rPr lang="de-DE" sz="1400" dirty="0" err="1"/>
              <a:t>science</a:t>
            </a:r>
            <a:r>
              <a:rPr lang="de-DE" sz="1400" dirty="0"/>
              <a:t>. </a:t>
            </a:r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lang="de-DE" sz="1400" dirty="0" err="1"/>
              <a:t>Hsieh</a:t>
            </a:r>
            <a:r>
              <a:rPr lang="de-DE" sz="1400" dirty="0"/>
              <a:t> (2009). </a:t>
            </a:r>
            <a:r>
              <a:rPr lang="de-DE" sz="1400" dirty="0" err="1"/>
              <a:t>Machine</a:t>
            </a:r>
            <a:r>
              <a:rPr lang="de-DE" sz="1400" dirty="0"/>
              <a:t> </a:t>
            </a:r>
            <a:r>
              <a:rPr lang="de-DE" sz="1400" dirty="0" err="1"/>
              <a:t>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the</a:t>
            </a:r>
            <a:r>
              <a:rPr lang="de-DE" sz="1400" dirty="0"/>
              <a:t> environmental </a:t>
            </a:r>
            <a:r>
              <a:rPr lang="de-DE" sz="1400" dirty="0" err="1"/>
              <a:t>sciences</a:t>
            </a:r>
            <a:r>
              <a:rPr lang="de-DE" sz="1400" dirty="0"/>
              <a:t>: </a:t>
            </a:r>
            <a:r>
              <a:rPr lang="de-DE" sz="1400" dirty="0" err="1"/>
              <a:t>Neural</a:t>
            </a:r>
            <a:r>
              <a:rPr lang="de-DE" sz="1400" dirty="0"/>
              <a:t> </a:t>
            </a:r>
            <a:r>
              <a:rPr lang="de-DE" sz="1400" dirty="0" err="1"/>
              <a:t>networks</a:t>
            </a:r>
            <a:r>
              <a:rPr lang="de-DE" sz="1400" dirty="0"/>
              <a:t> </a:t>
            </a:r>
            <a:r>
              <a:rPr lang="de-DE" sz="1400" dirty="0" err="1"/>
              <a:t>and</a:t>
            </a:r>
            <a:r>
              <a:rPr lang="de-DE" sz="1400" dirty="0"/>
              <a:t> </a:t>
            </a:r>
            <a:r>
              <a:rPr lang="de-DE" sz="1400" dirty="0" err="1"/>
              <a:t>kernels</a:t>
            </a:r>
            <a:r>
              <a:rPr lang="de-DE" sz="1400" dirty="0"/>
              <a:t>. </a:t>
            </a:r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lang="de-DE" sz="1400" dirty="0" err="1"/>
              <a:t>Breiman</a:t>
            </a:r>
            <a:r>
              <a:rPr lang="de-DE" sz="1400" dirty="0"/>
              <a:t> (2001): Statistical </a:t>
            </a:r>
            <a:r>
              <a:rPr lang="de-DE" sz="1400" dirty="0" err="1"/>
              <a:t>modeling</a:t>
            </a:r>
            <a:r>
              <a:rPr lang="de-DE" sz="1400" dirty="0"/>
              <a:t>: The </a:t>
            </a:r>
            <a:r>
              <a:rPr lang="de-DE" sz="1400" dirty="0" err="1"/>
              <a:t>two</a:t>
            </a:r>
            <a:r>
              <a:rPr lang="de-DE" sz="1400" dirty="0"/>
              <a:t> </a:t>
            </a:r>
            <a:r>
              <a:rPr lang="de-DE" sz="1400" dirty="0" err="1"/>
              <a:t>cultures</a:t>
            </a:r>
            <a:r>
              <a:rPr lang="de-DE" sz="1400" dirty="0"/>
              <a:t>. Statistical </a:t>
            </a:r>
            <a:r>
              <a:rPr lang="de-DE" sz="1400" dirty="0" err="1"/>
              <a:t>science</a:t>
            </a:r>
            <a:endParaRPr lang="de-DE" sz="1400" dirty="0"/>
          </a:p>
          <a:p>
            <a:pPr>
              <a:lnSpc>
                <a:spcPct val="150000"/>
              </a:lnSpc>
            </a:pPr>
            <a:br>
              <a:rPr lang="de-DE" sz="1800" dirty="0"/>
            </a:br>
            <a:r>
              <a:rPr lang="de-DE" sz="1800" dirty="0"/>
              <a:t>Die aktuelle sowie die erste Seminar-Präsentation, und weitere Informationen sind auf </a:t>
            </a:r>
            <a:r>
              <a:rPr lang="de-DE" sz="1800" u="sng" dirty="0" err="1">
                <a:solidFill>
                  <a:schemeClr val="bg2">
                    <a:lumMod val="50000"/>
                  </a:schemeClr>
                </a:solidFill>
              </a:rPr>
              <a:t>lkugler.github.io</a:t>
            </a:r>
            <a:r>
              <a:rPr lang="de-DE" sz="1800" u="sng" dirty="0">
                <a:solidFill>
                  <a:schemeClr val="bg2">
                    <a:lumMod val="50000"/>
                  </a:schemeClr>
                </a:solidFill>
              </a:rPr>
              <a:t>/</a:t>
            </a:r>
            <a:r>
              <a:rPr lang="de-DE" sz="1800" u="sng" dirty="0" err="1">
                <a:solidFill>
                  <a:schemeClr val="bg2">
                    <a:lumMod val="50000"/>
                  </a:schemeClr>
                </a:solidFill>
              </a:rPr>
              <a:t>mthesis</a:t>
            </a:r>
            <a:r>
              <a:rPr lang="de-DE" sz="1800" dirty="0"/>
              <a:t> verfügbar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C01BD5-7ACA-1B4F-A5C1-13A014D4F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0" y="3373820"/>
            <a:ext cx="2400300" cy="2931383"/>
          </a:xfrm>
        </p:spPr>
        <p:txBody>
          <a:bodyPr/>
          <a:lstStyle/>
          <a:p>
            <a:pPr algn="r"/>
            <a:r>
              <a:rPr lang="de-DE" dirty="0"/>
              <a:t>Lukas Kugler</a:t>
            </a:r>
          </a:p>
          <a:p>
            <a:pPr algn="r"/>
            <a:r>
              <a:rPr lang="de-DE" dirty="0"/>
              <a:t>Masterseminar</a:t>
            </a:r>
          </a:p>
          <a:p>
            <a:pPr algn="r"/>
            <a:r>
              <a:rPr lang="de-DE" dirty="0"/>
              <a:t>2. Vortrag, 8.5.2019</a:t>
            </a:r>
          </a:p>
          <a:p>
            <a:pPr algn="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28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7500" y="4024450"/>
            <a:ext cx="3562626" cy="2251043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99744"/>
          </a:xfrm>
        </p:spPr>
        <p:txBody>
          <a:bodyPr>
            <a:normAutofit/>
          </a:bodyPr>
          <a:lstStyle/>
          <a:p>
            <a:r>
              <a:rPr lang="de-DE" dirty="0"/>
              <a:t>Überblick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822959" y="1620156"/>
            <a:ext cx="7543801" cy="4519933"/>
          </a:xfrm>
        </p:spPr>
        <p:txBody>
          <a:bodyPr>
            <a:normAutofit fontScale="92500" lnSpcReduction="10000"/>
          </a:bodyPr>
          <a:lstStyle/>
          <a:p>
            <a:pPr marL="201168" lvl="1" indent="0">
              <a:spcBef>
                <a:spcPts val="600"/>
              </a:spcBef>
              <a:spcAft>
                <a:spcPts val="200"/>
              </a:spcAft>
              <a:buNone/>
            </a:pPr>
            <a:r>
              <a:rPr lang="de-DE" sz="2100" dirty="0"/>
              <a:t>Thema: Vorhersage der Vereisung von Windkraftanlagen </a:t>
            </a:r>
          </a:p>
          <a:p>
            <a:pPr lvl="2">
              <a:spcBef>
                <a:spcPts val="600"/>
              </a:spcBef>
              <a:spcAft>
                <a:spcPts val="200"/>
              </a:spcAft>
            </a:pPr>
            <a:r>
              <a:rPr lang="de-DE" sz="1900" dirty="0"/>
              <a:t>Erhöht Planbarkeit der Produktion (senkt Ausfallkosten)</a:t>
            </a:r>
          </a:p>
          <a:p>
            <a:pPr lvl="2">
              <a:spcBef>
                <a:spcPts val="600"/>
              </a:spcBef>
              <a:spcAft>
                <a:spcPts val="200"/>
              </a:spcAft>
            </a:pPr>
            <a:r>
              <a:rPr lang="de-DE" sz="1900" dirty="0"/>
              <a:t>Ermöglicht bessere Personalplanung der Technik</a:t>
            </a:r>
          </a:p>
          <a:p>
            <a:pPr lvl="2">
              <a:spcBef>
                <a:spcPts val="600"/>
              </a:spcBef>
              <a:spcAft>
                <a:spcPts val="200"/>
              </a:spcAft>
            </a:pPr>
            <a:r>
              <a:rPr lang="de-DE" sz="1900" dirty="0"/>
              <a:t>Ermöglicht frühere Wiederinbetriebnahme und dadurch Mehrproduktion</a:t>
            </a:r>
          </a:p>
          <a:p>
            <a:pPr marL="384048" lvl="2" indent="0">
              <a:spcBef>
                <a:spcPts val="600"/>
              </a:spcBef>
              <a:spcAft>
                <a:spcPts val="200"/>
              </a:spcAft>
              <a:buNone/>
            </a:pPr>
            <a:endParaRPr lang="de-DE" sz="1900" dirty="0"/>
          </a:p>
          <a:p>
            <a:pPr marL="177800" lvl="2" indent="0">
              <a:spcBef>
                <a:spcPts val="600"/>
              </a:spcBef>
              <a:spcAft>
                <a:spcPts val="200"/>
              </a:spcAft>
              <a:buNone/>
            </a:pPr>
            <a:r>
              <a:rPr lang="de-DE" sz="1900" dirty="0"/>
              <a:t>Im Rahmen des Projekts wurde ein WRF-Ensemble für zwei Winter gerechnet.</a:t>
            </a:r>
          </a:p>
          <a:p>
            <a:pPr marL="177800" lvl="2" indent="0">
              <a:spcBef>
                <a:spcPts val="600"/>
              </a:spcBef>
              <a:spcAft>
                <a:spcPts val="200"/>
              </a:spcAft>
              <a:buNone/>
            </a:pPr>
            <a:r>
              <a:rPr lang="de-DE" sz="1900" b="1" dirty="0"/>
              <a:t>Ziel: verbesserte Vorhersage mittels Post-Processing</a:t>
            </a:r>
          </a:p>
          <a:p>
            <a:pPr marL="177800" lvl="2" indent="0">
              <a:spcBef>
                <a:spcPts val="600"/>
              </a:spcBef>
              <a:spcAft>
                <a:spcPts val="200"/>
              </a:spcAft>
              <a:buNone/>
            </a:pPr>
            <a:endParaRPr lang="de-DE" sz="1900" dirty="0"/>
          </a:p>
          <a:p>
            <a:pPr marL="133350" lvl="2" indent="0">
              <a:spcBef>
                <a:spcPts val="600"/>
              </a:spcBef>
              <a:spcAft>
                <a:spcPts val="200"/>
              </a:spcAft>
              <a:buNone/>
              <a:tabLst>
                <a:tab pos="388938" algn="l"/>
              </a:tabLst>
            </a:pPr>
            <a:r>
              <a:rPr lang="de-DE" sz="1900" b="1" dirty="0"/>
              <a:t>	Vorhergesagt wird </a:t>
            </a:r>
            <a:r>
              <a:rPr lang="de-DE" sz="1900" dirty="0">
                <a:sym typeface="Wingdings" pitchFamily="2" charset="2"/>
              </a:rPr>
              <a:t>z.B.:</a:t>
            </a:r>
          </a:p>
          <a:p>
            <a:pPr marL="133350" lvl="2" indent="0">
              <a:spcBef>
                <a:spcPts val="600"/>
              </a:spcBef>
              <a:spcAft>
                <a:spcPts val="200"/>
              </a:spcAft>
              <a:buNone/>
            </a:pPr>
            <a:r>
              <a:rPr lang="de-DE" sz="1900" dirty="0">
                <a:sym typeface="Wingdings" pitchFamily="2" charset="2"/>
              </a:rPr>
              <a:t>Morgen zwischen </a:t>
            </a:r>
            <a:r>
              <a:rPr lang="de-DE" sz="1800" dirty="0"/>
              <a:t>9 und 10 UTC</a:t>
            </a:r>
            <a:endParaRPr lang="de-DE" sz="1900" dirty="0"/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2000" dirty="0"/>
              <a:t>Liegen Vereisungsbedingungen vor? </a:t>
            </a:r>
            <a:r>
              <a:rPr lang="de-DE" sz="1700" dirty="0"/>
              <a:t>(25%)</a:t>
            </a:r>
            <a:endParaRPr lang="de-DE" sz="2000" dirty="0"/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2000" dirty="0"/>
              <a:t>Springen die Vereisungssensoren an? </a:t>
            </a:r>
            <a:r>
              <a:rPr lang="de-DE" sz="1700" dirty="0"/>
              <a:t>(23%)</a:t>
            </a:r>
            <a:endParaRPr lang="de-DE" sz="2000" dirty="0"/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2000" dirty="0"/>
              <a:t>Wird sich sichtbar Eis ansetzen? </a:t>
            </a:r>
            <a:r>
              <a:rPr lang="de-DE" sz="1700" dirty="0"/>
              <a:t>(9%)</a:t>
            </a:r>
            <a:endParaRPr lang="de-DE" sz="2000" dirty="0"/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E0B483E2-A9C7-A54E-A88A-05B7571B8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7963A2BB-F3AE-6349-A5A2-5200CD163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2</a:t>
            </a:fld>
            <a:endParaRPr lang="de-DE" sz="1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94E157C-2895-D144-A180-935A2D78EDE5}"/>
              </a:ext>
            </a:extLst>
          </p:cNvPr>
          <p:cNvSpPr txBox="1"/>
          <p:nvPr/>
        </p:nvSpPr>
        <p:spPr>
          <a:xfrm>
            <a:off x="7675491" y="5924645"/>
            <a:ext cx="11929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00" dirty="0" err="1"/>
              <a:t>Lehtomaeki</a:t>
            </a:r>
            <a:r>
              <a:rPr lang="de-AT" sz="800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5700684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Methoden: Entscheidungsbäume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20</a:t>
            </a:fld>
            <a:endParaRPr lang="de-DE" sz="16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E678FB-384C-774B-8513-A39A1ED8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4840"/>
            <a:ext cx="7339733" cy="4747540"/>
          </a:xfrm>
        </p:spPr>
        <p:txBody>
          <a:bodyPr>
            <a:noAutofit/>
          </a:bodyPr>
          <a:lstStyle/>
          <a:p>
            <a:pPr marL="133350" lvl="4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de-DE" sz="1800" dirty="0"/>
              <a:t>Aufeinanderfolge von binären Entscheidungen</a:t>
            </a:r>
          </a:p>
          <a:p>
            <a:pPr marL="133350" lvl="4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de-DE" sz="1800" b="1" dirty="0"/>
              <a:t>   Algorithmus</a:t>
            </a:r>
            <a:br>
              <a:rPr lang="de-DE" sz="1800" b="1" dirty="0"/>
            </a:br>
            <a:r>
              <a:rPr lang="de-DE" sz="1800" dirty="0"/>
              <a:t>Beispiel: zwei </a:t>
            </a:r>
            <a:r>
              <a:rPr lang="de-DE" sz="1800" dirty="0" err="1"/>
              <a:t>Prediktorvariablen</a:t>
            </a:r>
            <a:r>
              <a:rPr lang="de-DE" sz="1800" dirty="0"/>
              <a:t> TMP &amp; </a:t>
            </a:r>
            <a:r>
              <a:rPr lang="de-DE" sz="1800" dirty="0" err="1"/>
              <a:t>Spread</a:t>
            </a:r>
            <a:endParaRPr lang="de-DE" sz="1800" dirty="0"/>
          </a:p>
          <a:p>
            <a:pPr marL="133350" lvl="4" indent="0">
              <a:lnSpc>
                <a:spcPct val="150000"/>
              </a:lnSpc>
              <a:spcAft>
                <a:spcPts val="0"/>
              </a:spcAft>
              <a:buNone/>
              <a:tabLst>
                <a:tab pos="3463925" algn="l"/>
                <a:tab pos="4043363" algn="l"/>
              </a:tabLst>
            </a:pPr>
            <a:r>
              <a:rPr lang="de-DE" sz="1800" dirty="0"/>
              <a:t>Finde den Wert   x °C, sodass Vorhersage über x °C = 1</a:t>
            </a:r>
            <a:br>
              <a:rPr lang="de-DE" sz="1800" dirty="0"/>
            </a:br>
            <a:r>
              <a:rPr lang="de-DE" sz="1800" dirty="0"/>
              <a:t>	und unter x °C = 0 % Wahrscheinlichkeit</a:t>
            </a:r>
          </a:p>
          <a:p>
            <a:pPr marL="133350" lvl="4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1800" dirty="0"/>
              <a:t>bei dem der Fehler minimal ist.</a:t>
            </a:r>
            <a:br>
              <a:rPr lang="de-DE" sz="1800" dirty="0"/>
            </a:br>
            <a:endParaRPr lang="de-DE" sz="1800" dirty="0"/>
          </a:p>
          <a:p>
            <a:pPr marL="419100" lvl="4" indent="-285750">
              <a:lnSpc>
                <a:spcPct val="150000"/>
              </a:lnSpc>
              <a:spcAft>
                <a:spcPts val="0"/>
              </a:spcAft>
            </a:pPr>
            <a:r>
              <a:rPr lang="de-DE" sz="1600" dirty="0"/>
              <a:t>Welche Variable zuerst? TMP oder </a:t>
            </a:r>
            <a:r>
              <a:rPr lang="de-DE" sz="1600" dirty="0" err="1"/>
              <a:t>Spread</a:t>
            </a:r>
            <a:r>
              <a:rPr lang="de-DE" sz="1600" dirty="0"/>
              <a:t>?</a:t>
            </a:r>
          </a:p>
          <a:p>
            <a:pPr marL="133350" lvl="4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de-DE" sz="1200" dirty="0">
                <a:solidFill>
                  <a:schemeClr val="bg2">
                    <a:lumMod val="50000"/>
                  </a:schemeClr>
                </a:solidFill>
                <a:sym typeface="Wingdings" pitchFamily="2" charset="2"/>
              </a:rPr>
              <a:t></a:t>
            </a:r>
            <a:r>
              <a:rPr lang="de-DE" sz="1600" dirty="0"/>
              <a:t> wähle die Variante, die den kleinsten Fehler aufweist.</a:t>
            </a: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A29BB06E-997F-AA4A-8E52-5B81FCAB0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702" y="3803551"/>
            <a:ext cx="3089848" cy="247187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91B608AB-C6CA-A148-B078-AE9DE63300AE}"/>
              </a:ext>
            </a:extLst>
          </p:cNvPr>
          <p:cNvSpPr/>
          <p:nvPr/>
        </p:nvSpPr>
        <p:spPr>
          <a:xfrm>
            <a:off x="6465123" y="1519933"/>
            <a:ext cx="939287" cy="33117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TMP &lt; 0</a:t>
            </a:r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7FBB46C0-99FA-2949-8DBB-ADB222EAD2FE}"/>
              </a:ext>
            </a:extLst>
          </p:cNvPr>
          <p:cNvSpPr/>
          <p:nvPr/>
        </p:nvSpPr>
        <p:spPr>
          <a:xfrm>
            <a:off x="7505369" y="2274588"/>
            <a:ext cx="1093182" cy="2740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 err="1">
                <a:solidFill>
                  <a:schemeClr val="tx1"/>
                </a:solidFill>
              </a:rPr>
              <a:t>Spread</a:t>
            </a:r>
            <a:r>
              <a:rPr lang="de-DE" sz="1600" dirty="0">
                <a:solidFill>
                  <a:schemeClr val="tx1"/>
                </a:solidFill>
              </a:rPr>
              <a:t> &lt; 2</a:t>
            </a:r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B42A35E1-457F-3846-A567-33A184C2271F}"/>
              </a:ext>
            </a:extLst>
          </p:cNvPr>
          <p:cNvCxnSpPr>
            <a:cxnSpLocks/>
            <a:stCxn id="18" idx="2"/>
            <a:endCxn id="19" idx="0"/>
          </p:cNvCxnSpPr>
          <p:nvPr/>
        </p:nvCxnSpPr>
        <p:spPr>
          <a:xfrm>
            <a:off x="6934767" y="1851103"/>
            <a:ext cx="1117193" cy="423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feld 21">
            <a:extLst>
              <a:ext uri="{FF2B5EF4-FFF2-40B4-BE49-F238E27FC236}">
                <a16:creationId xmlns:a16="http://schemas.microsoft.com/office/drawing/2014/main" id="{FE4CD78E-E7F4-3F4A-A862-F2FF769D0C76}"/>
              </a:ext>
            </a:extLst>
          </p:cNvPr>
          <p:cNvSpPr txBox="1"/>
          <p:nvPr/>
        </p:nvSpPr>
        <p:spPr>
          <a:xfrm>
            <a:off x="7608663" y="1763177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256FC6AE-4893-4147-8E87-828EDF5558E6}"/>
              </a:ext>
            </a:extLst>
          </p:cNvPr>
          <p:cNvSpPr txBox="1"/>
          <p:nvPr/>
        </p:nvSpPr>
        <p:spPr>
          <a:xfrm>
            <a:off x="5827861" y="1913957"/>
            <a:ext cx="68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7C95A388-00DB-ED40-9688-67EF528DCA90}"/>
              </a:ext>
            </a:extLst>
          </p:cNvPr>
          <p:cNvSpPr/>
          <p:nvPr/>
        </p:nvSpPr>
        <p:spPr>
          <a:xfrm>
            <a:off x="6009426" y="2310079"/>
            <a:ext cx="925342" cy="29567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600" dirty="0">
                <a:solidFill>
                  <a:schemeClr val="tx1"/>
                </a:solidFill>
              </a:rPr>
              <a:t>NO-ICE</a:t>
            </a:r>
          </a:p>
        </p:txBody>
      </p:sp>
      <p:cxnSp>
        <p:nvCxnSpPr>
          <p:cNvPr id="32" name="Gerade Verbindung mit Pfeil 31">
            <a:extLst>
              <a:ext uri="{FF2B5EF4-FFF2-40B4-BE49-F238E27FC236}">
                <a16:creationId xmlns:a16="http://schemas.microsoft.com/office/drawing/2014/main" id="{B8F4278D-6FCD-494C-B6F1-4A35A63D11A2}"/>
              </a:ext>
            </a:extLst>
          </p:cNvPr>
          <p:cNvCxnSpPr>
            <a:cxnSpLocks/>
            <a:stCxn id="18" idx="2"/>
          </p:cNvCxnSpPr>
          <p:nvPr/>
        </p:nvCxnSpPr>
        <p:spPr>
          <a:xfrm flipH="1">
            <a:off x="6580027" y="1851103"/>
            <a:ext cx="354740" cy="464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mit Pfeil 37">
            <a:extLst>
              <a:ext uri="{FF2B5EF4-FFF2-40B4-BE49-F238E27FC236}">
                <a16:creationId xmlns:a16="http://schemas.microsoft.com/office/drawing/2014/main" id="{20BE95CE-D479-1B4B-893C-4B42D459582C}"/>
              </a:ext>
            </a:extLst>
          </p:cNvPr>
          <p:cNvCxnSpPr>
            <a:cxnSpLocks/>
          </p:cNvCxnSpPr>
          <p:nvPr/>
        </p:nvCxnSpPr>
        <p:spPr>
          <a:xfrm>
            <a:off x="8051960" y="2584142"/>
            <a:ext cx="1117193" cy="42348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feld 38">
            <a:extLst>
              <a:ext uri="{FF2B5EF4-FFF2-40B4-BE49-F238E27FC236}">
                <a16:creationId xmlns:a16="http://schemas.microsoft.com/office/drawing/2014/main" id="{C7A9075F-8EA1-0948-A7B8-9AE2AAEE8A26}"/>
              </a:ext>
            </a:extLst>
          </p:cNvPr>
          <p:cNvSpPr txBox="1"/>
          <p:nvPr/>
        </p:nvSpPr>
        <p:spPr>
          <a:xfrm>
            <a:off x="8725856" y="2496216"/>
            <a:ext cx="3497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ja</a:t>
            </a:r>
          </a:p>
        </p:txBody>
      </p:sp>
      <p:sp>
        <p:nvSpPr>
          <p:cNvPr id="40" name="Textfeld 39">
            <a:extLst>
              <a:ext uri="{FF2B5EF4-FFF2-40B4-BE49-F238E27FC236}">
                <a16:creationId xmlns:a16="http://schemas.microsoft.com/office/drawing/2014/main" id="{B79F77F8-A468-BF44-900F-F72C94144FA7}"/>
              </a:ext>
            </a:extLst>
          </p:cNvPr>
          <p:cNvSpPr txBox="1"/>
          <p:nvPr/>
        </p:nvSpPr>
        <p:spPr>
          <a:xfrm>
            <a:off x="6945054" y="2646996"/>
            <a:ext cx="683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nein</a:t>
            </a:r>
          </a:p>
        </p:txBody>
      </p:sp>
      <p:cxnSp>
        <p:nvCxnSpPr>
          <p:cNvPr id="41" name="Gerade Verbindung mit Pfeil 40">
            <a:extLst>
              <a:ext uri="{FF2B5EF4-FFF2-40B4-BE49-F238E27FC236}">
                <a16:creationId xmlns:a16="http://schemas.microsoft.com/office/drawing/2014/main" id="{B9F9E1D2-5FC3-8746-88EF-CF90CF8B461B}"/>
              </a:ext>
            </a:extLst>
          </p:cNvPr>
          <p:cNvCxnSpPr>
            <a:cxnSpLocks/>
          </p:cNvCxnSpPr>
          <p:nvPr/>
        </p:nvCxnSpPr>
        <p:spPr>
          <a:xfrm flipH="1">
            <a:off x="7697220" y="2584142"/>
            <a:ext cx="354740" cy="46475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0197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1DBA3815-0B66-094A-8A5F-D4BB2D3EED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930" y="2170651"/>
            <a:ext cx="4095619" cy="4095619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Skill</a:t>
            </a:r>
            <a:r>
              <a:rPr lang="de-DE" dirty="0"/>
              <a:t> im </a:t>
            </a:r>
            <a:r>
              <a:rPr lang="de-DE" dirty="0" err="1"/>
              <a:t>Nowcasting</a:t>
            </a:r>
            <a:r>
              <a:rPr lang="de-DE" dirty="0"/>
              <a:t> 1-6 h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533236"/>
            <a:ext cx="7543801" cy="4765964"/>
          </a:xfrm>
        </p:spPr>
        <p:txBody>
          <a:bodyPr>
            <a:noAutofit/>
          </a:bodyPr>
          <a:lstStyle/>
          <a:p>
            <a:pPr marL="11113" lvl="1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b="1" dirty="0" err="1">
                <a:solidFill>
                  <a:schemeClr val="bg2">
                    <a:lumMod val="25000"/>
                  </a:schemeClr>
                </a:solidFill>
                <a:sym typeface="Wingdings"/>
              </a:rPr>
              <a:t>Prediktand</a:t>
            </a:r>
            <a:r>
              <a:rPr lang="de-DE" b="1" dirty="0">
                <a:solidFill>
                  <a:schemeClr val="bg2">
                    <a:lumMod val="25000"/>
                  </a:schemeClr>
                </a:solidFill>
                <a:sym typeface="Wingdings"/>
              </a:rPr>
              <a:t>: </a:t>
            </a:r>
            <a:r>
              <a:rPr lang="de-DE" sz="1700" dirty="0">
                <a:solidFill>
                  <a:schemeClr val="tx1"/>
                </a:solidFill>
                <a:sym typeface="Wingdings"/>
              </a:rPr>
              <a:t>Vereisung (Temperatur &lt; 0 °C &amp; Taupunkt &lt; 2 K) der nächsten Stunden </a:t>
            </a:r>
          </a:p>
          <a:p>
            <a:pPr marL="11113" lvl="4" indent="0">
              <a:lnSpc>
                <a:spcPct val="150000"/>
              </a:lnSpc>
              <a:spcAft>
                <a:spcPts val="0"/>
              </a:spcAft>
              <a:buNone/>
            </a:pPr>
            <a:r>
              <a:rPr lang="de-DE" sz="1800" b="1" dirty="0" err="1">
                <a:solidFill>
                  <a:schemeClr val="bg2">
                    <a:lumMod val="25000"/>
                  </a:schemeClr>
                </a:solidFill>
              </a:rPr>
              <a:t>Prediktoren</a:t>
            </a:r>
            <a:r>
              <a:rPr lang="de-DE" sz="1800" b="1" dirty="0">
                <a:solidFill>
                  <a:schemeClr val="bg2">
                    <a:lumMod val="25000"/>
                  </a:schemeClr>
                </a:solidFill>
              </a:rPr>
              <a:t>:</a:t>
            </a:r>
          </a:p>
          <a:p>
            <a:pPr marL="355600" lvl="4" indent="-177800">
              <a:lnSpc>
                <a:spcPct val="100000"/>
              </a:lnSpc>
              <a:spcAft>
                <a:spcPts val="0"/>
              </a:spcAft>
            </a:pPr>
            <a:r>
              <a:rPr lang="de-DE" sz="1800" dirty="0">
                <a:solidFill>
                  <a:schemeClr val="tx1"/>
                </a:solidFill>
                <a:sym typeface="Wingdings"/>
              </a:rPr>
              <a:t>Messungen der letzten Stunde</a:t>
            </a:r>
          </a:p>
          <a:p>
            <a:pPr marL="355600" lvl="4" indent="-177800">
              <a:lnSpc>
                <a:spcPct val="100000"/>
              </a:lnSpc>
              <a:spcAft>
                <a:spcPts val="0"/>
              </a:spcAft>
            </a:pPr>
            <a:r>
              <a:rPr lang="de-DE" sz="1800" dirty="0">
                <a:solidFill>
                  <a:schemeClr val="tx1"/>
                </a:solidFill>
                <a:sym typeface="Wingdings"/>
              </a:rPr>
              <a:t>NWP-Vorhersage</a:t>
            </a:r>
          </a:p>
          <a:p>
            <a:pPr marL="355600" lvl="4" indent="-177800">
              <a:lnSpc>
                <a:spcPct val="100000"/>
              </a:lnSpc>
              <a:spcAft>
                <a:spcPts val="600"/>
              </a:spcAft>
            </a:pPr>
            <a:endParaRPr lang="de-DE" sz="1800" dirty="0">
              <a:solidFill>
                <a:schemeClr val="tx1"/>
              </a:solidFill>
              <a:sym typeface="Wingdings"/>
            </a:endParaRPr>
          </a:p>
          <a:p>
            <a:pPr marL="11113" lvl="4" indent="0">
              <a:lnSpc>
                <a:spcPct val="100000"/>
              </a:lnSpc>
              <a:spcAft>
                <a:spcPts val="600"/>
              </a:spcAft>
              <a:buNone/>
            </a:pPr>
            <a:r>
              <a:rPr lang="de-DE" sz="1800" b="1" dirty="0">
                <a:solidFill>
                  <a:schemeClr val="bg2">
                    <a:lumMod val="25000"/>
                  </a:schemeClr>
                </a:solidFill>
                <a:sym typeface="Wingdings"/>
              </a:rPr>
              <a:t>Ergebnis:</a:t>
            </a:r>
          </a:p>
          <a:p>
            <a:pPr marL="355600" lvl="4" indent="-177800">
              <a:lnSpc>
                <a:spcPct val="100000"/>
              </a:lnSpc>
              <a:spcAft>
                <a:spcPts val="600"/>
              </a:spcAft>
            </a:pPr>
            <a:r>
              <a:rPr lang="de-DE" sz="1800" dirty="0">
                <a:solidFill>
                  <a:schemeClr val="tx1"/>
                </a:solidFill>
                <a:sym typeface="Wingdings"/>
              </a:rPr>
              <a:t>Kontrolllauf bringt im </a:t>
            </a:r>
            <a:r>
              <a:rPr lang="de-DE" sz="1800" dirty="0" err="1">
                <a:solidFill>
                  <a:schemeClr val="tx1"/>
                </a:solidFill>
                <a:sym typeface="Wingdings"/>
              </a:rPr>
              <a:t>Nowcasting</a:t>
            </a:r>
            <a:r>
              <a:rPr lang="de-DE" sz="1800" dirty="0">
                <a:solidFill>
                  <a:schemeClr val="tx1"/>
                </a:solidFill>
                <a:sym typeface="Wingdings"/>
              </a:rPr>
              <a:t> </a:t>
            </a:r>
            <a:br>
              <a:rPr lang="de-DE" sz="1800" dirty="0">
                <a:solidFill>
                  <a:schemeClr val="tx1"/>
                </a:solidFill>
                <a:sym typeface="Wingdings"/>
              </a:rPr>
            </a:br>
            <a:r>
              <a:rPr lang="de-DE" sz="1800" dirty="0">
                <a:solidFill>
                  <a:schemeClr val="tx1"/>
                </a:solidFill>
                <a:sym typeface="Wingdings"/>
              </a:rPr>
              <a:t>keinen Mehrwert</a:t>
            </a:r>
          </a:p>
          <a:p>
            <a:pPr marL="355600" lvl="4" indent="-177800">
              <a:lnSpc>
                <a:spcPct val="100000"/>
              </a:lnSpc>
              <a:spcAft>
                <a:spcPts val="600"/>
              </a:spcAft>
            </a:pPr>
            <a:endParaRPr lang="de-DE" sz="1800" dirty="0">
              <a:solidFill>
                <a:schemeClr val="tx1"/>
              </a:solidFill>
              <a:sym typeface="Wingdings"/>
            </a:endParaRPr>
          </a:p>
          <a:p>
            <a:pPr marL="201168" lvl="1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1700" dirty="0">
                <a:solidFill>
                  <a:schemeClr val="tx1"/>
                </a:solidFill>
                <a:sym typeface="Wingdings"/>
              </a:rPr>
              <a:t>Mögliche Gründe: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de-DE" sz="1700" dirty="0">
                <a:solidFill>
                  <a:schemeClr val="tx1"/>
                </a:solidFill>
                <a:sym typeface="Wingdings"/>
              </a:rPr>
              <a:t>NWP-Modell Spin-</a:t>
            </a:r>
            <a:r>
              <a:rPr lang="de-DE" sz="1700" dirty="0" err="1">
                <a:solidFill>
                  <a:schemeClr val="tx1"/>
                </a:solidFill>
                <a:sym typeface="Wingdings"/>
              </a:rPr>
              <a:t>Up</a:t>
            </a:r>
            <a:r>
              <a:rPr lang="de-DE" sz="1700" dirty="0">
                <a:solidFill>
                  <a:schemeClr val="tx1"/>
                </a:solidFill>
                <a:sym typeface="Wingdings"/>
              </a:rPr>
              <a:t>-Phase</a:t>
            </a:r>
          </a:p>
          <a:p>
            <a:pPr marL="201168" lvl="1" indent="0">
              <a:spcBef>
                <a:spcPts val="400"/>
              </a:spcBef>
              <a:spcAft>
                <a:spcPts val="0"/>
              </a:spcAft>
              <a:buNone/>
            </a:pPr>
            <a:endParaRPr lang="de-DE" sz="1700" dirty="0">
              <a:sym typeface="Wingdings"/>
            </a:endParaRP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A0C0161-15F9-B942-9451-21FBF6EC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21</a:t>
            </a:fld>
            <a:endParaRPr lang="de-DE" sz="16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4F86D57B-B734-5E44-BA61-4F4C1C5D0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931" y="2170651"/>
            <a:ext cx="4095619" cy="4095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4692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Methoden: Entscheidungsbäume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22</a:t>
            </a:fld>
            <a:endParaRPr lang="de-DE" sz="16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E678FB-384C-774B-8513-A39A1ED8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4840"/>
            <a:ext cx="7339733" cy="4747540"/>
          </a:xfrm>
        </p:spPr>
        <p:txBody>
          <a:bodyPr>
            <a:noAutofit/>
          </a:bodyPr>
          <a:lstStyle/>
          <a:p>
            <a:pPr marL="133350" lvl="4" indent="0">
              <a:lnSpc>
                <a:spcPct val="150000"/>
              </a:lnSpc>
              <a:spcAft>
                <a:spcPts val="600"/>
              </a:spcAft>
              <a:buNone/>
            </a:pPr>
            <a:r>
              <a:rPr lang="de-DE" sz="1800" dirty="0"/>
              <a:t>Heute: zwei Klassen von Algorithmen</a:t>
            </a:r>
          </a:p>
          <a:p>
            <a:pPr marL="419100" lvl="4" indent="-285750">
              <a:lnSpc>
                <a:spcPct val="100000"/>
              </a:lnSpc>
              <a:spcAft>
                <a:spcPts val="600"/>
              </a:spcAft>
            </a:pPr>
            <a:r>
              <a:rPr lang="de-DE" sz="1900" dirty="0" err="1"/>
              <a:t>Boosting</a:t>
            </a:r>
            <a:r>
              <a:rPr lang="de-DE" sz="1800" dirty="0"/>
              <a:t>        </a:t>
            </a:r>
            <a:r>
              <a:rPr lang="de-DE" dirty="0"/>
              <a:t>Beispiele: </a:t>
            </a:r>
            <a:r>
              <a:rPr lang="de-DE" dirty="0" err="1"/>
              <a:t>AdaBoost</a:t>
            </a:r>
            <a:r>
              <a:rPr lang="de-DE" dirty="0"/>
              <a:t>, </a:t>
            </a:r>
            <a:r>
              <a:rPr lang="de-DE" dirty="0" err="1"/>
              <a:t>XGBoost</a:t>
            </a:r>
            <a:br>
              <a:rPr lang="de-DE" sz="1800" dirty="0"/>
            </a:br>
            <a:r>
              <a:rPr lang="de-DE" sz="1600" dirty="0"/>
              <a:t>1) Trainiere einen Entscheidungsbaum. </a:t>
            </a:r>
            <a:br>
              <a:rPr lang="de-DE" sz="1600" dirty="0"/>
            </a:br>
            <a:r>
              <a:rPr lang="de-DE" sz="1600" dirty="0"/>
              <a:t>2) Analysiere die Fehler des Baums (Residuen) und </a:t>
            </a:r>
            <a:br>
              <a:rPr lang="de-DE" sz="1600" dirty="0"/>
            </a:br>
            <a:r>
              <a:rPr lang="de-DE" sz="1600" dirty="0"/>
              <a:t>	trainiere einen Baum auf die Fehler.</a:t>
            </a:r>
            <a:br>
              <a:rPr lang="de-DE" sz="1600" dirty="0"/>
            </a:br>
            <a:r>
              <a:rPr lang="de-DE" sz="1600" dirty="0"/>
              <a:t>3) wiederhole Punkt 2, ...</a:t>
            </a:r>
          </a:p>
          <a:p>
            <a:pPr marL="786412" lvl="6" indent="-285750">
              <a:lnSpc>
                <a:spcPct val="100000"/>
              </a:lnSpc>
              <a:spcAft>
                <a:spcPts val="600"/>
              </a:spcAft>
            </a:pPr>
            <a:r>
              <a:rPr lang="de-DE" sz="1600" dirty="0"/>
              <a:t>jeder neue Baum verbessert die Vorhersage dort, wo sie schlecht war</a:t>
            </a:r>
          </a:p>
          <a:p>
            <a:pPr marL="786412" lvl="6" indent="-285750">
              <a:lnSpc>
                <a:spcPct val="100000"/>
              </a:lnSpc>
              <a:spcAft>
                <a:spcPts val="600"/>
              </a:spcAft>
            </a:pPr>
            <a:endParaRPr lang="de-DE" sz="1600" dirty="0"/>
          </a:p>
          <a:p>
            <a:pPr marL="419100" lvl="4" indent="-285750">
              <a:lnSpc>
                <a:spcPct val="100000"/>
              </a:lnSpc>
              <a:spcAft>
                <a:spcPts val="600"/>
              </a:spcAft>
            </a:pPr>
            <a:r>
              <a:rPr lang="de-DE" sz="1900" dirty="0" err="1"/>
              <a:t>Bagging</a:t>
            </a:r>
            <a:r>
              <a:rPr lang="de-DE" sz="1800" dirty="0"/>
              <a:t> </a:t>
            </a:r>
            <a:r>
              <a:rPr lang="de-DE" sz="1600" dirty="0"/>
              <a:t>(Bootstrap-Aggregation)            </a:t>
            </a:r>
            <a:r>
              <a:rPr lang="de-DE" dirty="0"/>
              <a:t>Beispiel: Random-</a:t>
            </a:r>
            <a:r>
              <a:rPr lang="de-DE" dirty="0" err="1"/>
              <a:t>Forest</a:t>
            </a:r>
            <a:endParaRPr lang="de-DE" dirty="0"/>
          </a:p>
          <a:p>
            <a:pPr marL="586412" lvl="5" indent="-285750">
              <a:lnSpc>
                <a:spcPct val="100000"/>
              </a:lnSpc>
              <a:spcAft>
                <a:spcPts val="600"/>
              </a:spcAft>
            </a:pPr>
            <a:r>
              <a:rPr lang="de-DE" sz="1600" dirty="0"/>
              <a:t>erstelle </a:t>
            </a:r>
            <a:r>
              <a:rPr lang="de-DE" sz="1600" dirty="0" err="1"/>
              <a:t>zB</a:t>
            </a:r>
            <a:r>
              <a:rPr lang="de-DE" sz="1600" dirty="0"/>
              <a:t> 100 </a:t>
            </a:r>
            <a:r>
              <a:rPr lang="de-DE" sz="1600" dirty="0" err="1"/>
              <a:t>bootstrapped</a:t>
            </a:r>
            <a:r>
              <a:rPr lang="de-DE" sz="1600" dirty="0"/>
              <a:t> Samples aus dem Datensatz</a:t>
            </a:r>
          </a:p>
          <a:p>
            <a:pPr marL="586412" lvl="5" indent="-285750">
              <a:lnSpc>
                <a:spcPct val="100000"/>
              </a:lnSpc>
              <a:spcAft>
                <a:spcPts val="600"/>
              </a:spcAft>
            </a:pPr>
            <a:r>
              <a:rPr lang="de-DE" sz="1600" dirty="0"/>
              <a:t>trainiere 100 Bäume unabhängig voneinander</a:t>
            </a:r>
          </a:p>
          <a:p>
            <a:pPr marL="586412" lvl="5" indent="-285750">
              <a:lnSpc>
                <a:spcPct val="100000"/>
              </a:lnSpc>
              <a:spcAft>
                <a:spcPts val="600"/>
              </a:spcAft>
            </a:pPr>
            <a:r>
              <a:rPr lang="de-DE" sz="1600" dirty="0"/>
              <a:t>bei der Vorhersage, mittle die Vorhersagen (bei Regression) bzw. </a:t>
            </a:r>
            <a:br>
              <a:rPr lang="de-DE" sz="1600" dirty="0"/>
            </a:br>
            <a:r>
              <a:rPr lang="de-DE" sz="1600" dirty="0"/>
              <a:t>		         wähle die Mehrheit (bei Klassifikation)</a:t>
            </a:r>
          </a:p>
          <a:p>
            <a:pPr marL="300662" lvl="5" indent="0">
              <a:lnSpc>
                <a:spcPct val="100000"/>
              </a:lnSpc>
              <a:spcAft>
                <a:spcPts val="600"/>
              </a:spcAft>
              <a:buNone/>
            </a:pPr>
            <a:br>
              <a:rPr lang="de-DE" sz="1600" dirty="0"/>
            </a:br>
            <a:br>
              <a:rPr lang="de-DE" sz="1600" dirty="0"/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81965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Welche Informationen sind verfügbar?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533236"/>
            <a:ext cx="7543801" cy="4765964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de-DE" sz="1800" b="1" dirty="0"/>
              <a:t>Beobachtungsdaten</a:t>
            </a:r>
          </a:p>
          <a:p>
            <a:pPr marL="3746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dirty="0">
                <a:sym typeface="Wingdings"/>
              </a:rPr>
              <a:t>Numerisch: </a:t>
            </a:r>
            <a:br>
              <a:rPr lang="de-DE" sz="1600" dirty="0">
                <a:sym typeface="Wingdings"/>
              </a:rPr>
            </a:br>
            <a:r>
              <a:rPr lang="de-DE" sz="1600" dirty="0">
                <a:sym typeface="Wingdings"/>
              </a:rPr>
              <a:t>Temperatur, Relative Feuchte, Wind, Sichtweite</a:t>
            </a:r>
          </a:p>
          <a:p>
            <a:pPr marL="374650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600" dirty="0">
                <a:sym typeface="Wingdings"/>
              </a:rPr>
              <a:t>Kategorisch: </a:t>
            </a:r>
          </a:p>
          <a:p>
            <a:pPr marL="667258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dirty="0">
                <a:sym typeface="Wingdings"/>
              </a:rPr>
              <a:t>Vereisungsgrad der Sensoren</a:t>
            </a:r>
          </a:p>
          <a:p>
            <a:pPr marL="667258" lvl="1" indent="-285750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de-DE" sz="1400" dirty="0">
                <a:sym typeface="Wingdings"/>
              </a:rPr>
              <a:t>Binär: Eisansatz in der letzten Stunde (optisch bestimmt)</a:t>
            </a:r>
            <a:endParaRPr lang="de-DE" sz="1600" dirty="0">
              <a:sym typeface="Wingdings"/>
            </a:endParaRPr>
          </a:p>
          <a:p>
            <a:pPr>
              <a:spcAft>
                <a:spcPts val="600"/>
              </a:spcAft>
            </a:pPr>
            <a:r>
              <a:rPr lang="de-DE" sz="1800" b="1" dirty="0"/>
              <a:t>Vorhersagedaten: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1600" dirty="0"/>
              <a:t>WRF mit 11 Ensemble </a:t>
            </a:r>
            <a:r>
              <a:rPr lang="de-DE" sz="1600" dirty="0" err="1"/>
              <a:t>Membern</a:t>
            </a:r>
            <a:endParaRPr lang="de-DE" sz="1600" b="1" dirty="0">
              <a:sym typeface="Wingdings"/>
            </a:endParaRP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1600" dirty="0">
                <a:sym typeface="Wingdings"/>
              </a:rPr>
              <a:t>Modellvariablen (T, p, ff, </a:t>
            </a:r>
            <a:r>
              <a:rPr lang="de-DE" sz="1600" dirty="0" err="1">
                <a:sym typeface="Wingdings"/>
              </a:rPr>
              <a:t>q_vapor</a:t>
            </a:r>
            <a:r>
              <a:rPr lang="de-DE" sz="1600" dirty="0">
                <a:sym typeface="Wingdings"/>
              </a:rPr>
              <a:t>, </a:t>
            </a:r>
            <a:r>
              <a:rPr lang="de-DE" sz="1600" dirty="0" err="1">
                <a:sym typeface="Wingdings"/>
              </a:rPr>
              <a:t>q_cloud</a:t>
            </a:r>
            <a:r>
              <a:rPr lang="de-DE" sz="1600" dirty="0">
                <a:sym typeface="Wingdings"/>
              </a:rPr>
              <a:t>, ...)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1600" dirty="0"/>
              <a:t>Räumliche Auflösung 2.5 km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1600" dirty="0"/>
              <a:t>Zeitliche Auflösung stündlich bis max. 72h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endParaRPr lang="de-DE" sz="1600" dirty="0"/>
          </a:p>
          <a:p>
            <a:pPr marL="374650" lvl="1" indent="-285750">
              <a:spcBef>
                <a:spcPts val="600"/>
              </a:spcBef>
              <a:spcAft>
                <a:spcPts val="200"/>
              </a:spcAft>
              <a:buFont typeface="Wingdings" pitchFamily="2" charset="2"/>
              <a:buChar char="à"/>
            </a:pPr>
            <a:r>
              <a:rPr lang="de-DE" sz="1600" dirty="0"/>
              <a:t>Verschiedene Kombinationen von Eingangsfaktoren</a:t>
            </a:r>
            <a:br>
              <a:rPr lang="de-DE" sz="1600" dirty="0"/>
            </a:br>
            <a:r>
              <a:rPr lang="de-DE" sz="1600" dirty="0"/>
              <a:t>zu testen</a:t>
            </a:r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A0C0161-15F9-B942-9451-21FBF6EC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3</a:t>
            </a:fld>
            <a:endParaRPr lang="de-DE" sz="16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50D0E1-4AF2-A847-B4FA-D40C46B8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236" y="1533236"/>
            <a:ext cx="2489314" cy="1968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AA02C3-2458-7A4F-824E-3BC9AB616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3829587"/>
            <a:ext cx="3010550" cy="22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22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und Fragestellungen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533236"/>
            <a:ext cx="7543801" cy="4765964"/>
          </a:xfrm>
        </p:spPr>
        <p:txBody>
          <a:bodyPr>
            <a:noAutofit/>
          </a:bodyPr>
          <a:lstStyle/>
          <a:p>
            <a:pPr marL="90488" indent="-90488">
              <a:spcAft>
                <a:spcPts val="600"/>
              </a:spcAft>
              <a:tabLst>
                <a:tab pos="1503363" algn="l"/>
              </a:tabLst>
            </a:pPr>
            <a:r>
              <a:rPr lang="de-DE" sz="1800" b="1" dirty="0"/>
              <a:t>Hypothese: 	</a:t>
            </a:r>
            <a:r>
              <a:rPr lang="de-DE" sz="1800" dirty="0" err="1"/>
              <a:t>Machine</a:t>
            </a:r>
            <a:r>
              <a:rPr lang="de-DE" sz="1800" dirty="0"/>
              <a:t>-Learning-Methoden </a:t>
            </a:r>
            <a:br>
              <a:rPr lang="de-DE" sz="1800" dirty="0"/>
            </a:br>
            <a:r>
              <a:rPr lang="de-DE" sz="1800" dirty="0"/>
              <a:t>	gefüttert mit allen Informationsquellen</a:t>
            </a:r>
            <a:br>
              <a:rPr lang="de-DE" sz="1800" dirty="0"/>
            </a:br>
            <a:r>
              <a:rPr lang="de-DE" sz="1800" dirty="0"/>
              <a:t>	=  bessere Vorhersagen </a:t>
            </a:r>
          </a:p>
          <a:p>
            <a:pPr marL="355600" lvl="2" indent="-177800">
              <a:spcAft>
                <a:spcPts val="0"/>
              </a:spcAft>
            </a:pPr>
            <a:endParaRPr lang="de-DE" sz="1600" dirty="0"/>
          </a:p>
          <a:p>
            <a:pPr marL="177800" lvl="2" indent="0">
              <a:spcAft>
                <a:spcPts val="0"/>
              </a:spcAft>
              <a:buNone/>
            </a:pPr>
            <a:br>
              <a:rPr lang="de-DE" sz="1600" dirty="0"/>
            </a:br>
            <a:endParaRPr lang="de-DE" sz="1600" dirty="0"/>
          </a:p>
          <a:p>
            <a:pPr marL="177800" lvl="2" indent="0">
              <a:spcAft>
                <a:spcPts val="0"/>
              </a:spcAft>
              <a:buNone/>
            </a:pPr>
            <a:endParaRPr lang="de-DE" sz="1600" dirty="0"/>
          </a:p>
          <a:p>
            <a:pPr marL="177800" lvl="2" indent="0">
              <a:spcAft>
                <a:spcPts val="0"/>
              </a:spcAft>
              <a:buNone/>
            </a:pPr>
            <a:endParaRPr lang="de-DE" sz="1600" dirty="0"/>
          </a:p>
          <a:p>
            <a:pPr marL="177800" lvl="2" indent="0">
              <a:spcAft>
                <a:spcPts val="0"/>
              </a:spcAft>
              <a:buNone/>
            </a:pPr>
            <a:endParaRPr lang="de-DE" sz="1600" dirty="0"/>
          </a:p>
          <a:p>
            <a:pPr marL="177800" lvl="2" indent="0">
              <a:spcAft>
                <a:spcPts val="0"/>
              </a:spcAft>
              <a:buNone/>
            </a:pPr>
            <a:endParaRPr lang="de-DE" sz="1600" dirty="0"/>
          </a:p>
          <a:p>
            <a:pPr marL="177800" lvl="2" indent="0">
              <a:spcAft>
                <a:spcPts val="0"/>
              </a:spcAft>
              <a:buNone/>
            </a:pPr>
            <a:endParaRPr lang="de-DE" sz="1600" dirty="0"/>
          </a:p>
          <a:p>
            <a:pPr marL="177800" lvl="2" indent="0">
              <a:spcAft>
                <a:spcPts val="0"/>
              </a:spcAft>
              <a:buNone/>
            </a:pPr>
            <a:endParaRPr lang="de-DE" sz="1600" dirty="0"/>
          </a:p>
          <a:p>
            <a:pPr marL="177800" lvl="2" indent="0">
              <a:spcAft>
                <a:spcPts val="0"/>
              </a:spcAft>
              <a:buNone/>
            </a:pPr>
            <a:endParaRPr lang="de-DE" sz="1600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A0C0161-15F9-B942-9451-21FBF6EC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4</a:t>
            </a:fld>
            <a:endParaRPr lang="de-DE" sz="1600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91ED4396-3D26-4F4E-B9FB-9D9F060CA7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4529092"/>
              </p:ext>
            </p:extLst>
          </p:nvPr>
        </p:nvGraphicFramePr>
        <p:xfrm>
          <a:off x="822959" y="2645358"/>
          <a:ext cx="6817360" cy="2880797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3766764">
                  <a:extLst>
                    <a:ext uri="{9D8B030D-6E8A-4147-A177-3AD203B41FA5}">
                      <a16:colId xmlns:a16="http://schemas.microsoft.com/office/drawing/2014/main" val="2778277084"/>
                    </a:ext>
                  </a:extLst>
                </a:gridCol>
                <a:gridCol w="3050596">
                  <a:extLst>
                    <a:ext uri="{9D8B030D-6E8A-4147-A177-3AD203B41FA5}">
                      <a16:colId xmlns:a16="http://schemas.microsoft.com/office/drawing/2014/main" val="2397652199"/>
                    </a:ext>
                  </a:extLst>
                </a:gridCol>
              </a:tblGrid>
              <a:tr h="468967">
                <a:tc>
                  <a:txBody>
                    <a:bodyPr/>
                    <a:lstStyle/>
                    <a:p>
                      <a:pPr marL="11113" lvl="2" indent="0" algn="ctr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de-DE" sz="1600" kern="1200" dirty="0"/>
                        <a:t>Informationsquelle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berücksichtigt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3525239"/>
                  </a:ext>
                </a:extLst>
              </a:tr>
              <a:tr h="763746">
                <a:tc>
                  <a:txBody>
                    <a:bodyPr/>
                    <a:lstStyle/>
                    <a:p>
                      <a:pPr marL="11113" lvl="2" indent="0" algn="l">
                        <a:spcAft>
                          <a:spcPts val="0"/>
                        </a:spcAft>
                        <a:buFont typeface="Arial" panose="020B0604020202020204" pitchFamily="34" charset="0"/>
                        <a:buNone/>
                        <a:tabLst/>
                      </a:pPr>
                      <a:r>
                        <a:rPr lang="de-DE" sz="1600" kern="1200" dirty="0"/>
                        <a:t>Historische Vorhersagen und </a:t>
                      </a:r>
                      <a:br>
                        <a:rPr lang="de-DE" sz="1600" kern="1200" dirty="0"/>
                      </a:br>
                      <a:r>
                        <a:rPr lang="de-DE" sz="1600" kern="1200" dirty="0"/>
                        <a:t>zugehörige Beobachtungen</a:t>
                      </a:r>
                      <a:endParaRPr lang="de-DE" sz="16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systematische Modellfehler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5671867"/>
                  </a:ext>
                </a:extLst>
              </a:tr>
              <a:tr h="442169">
                <a:tc>
                  <a:txBody>
                    <a:bodyPr/>
                    <a:lstStyle/>
                    <a:p>
                      <a:r>
                        <a:rPr lang="de-DE" sz="1600" dirty="0"/>
                        <a:t>Ensemble-Läufe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Abschätzung der Unsicherheit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8128649"/>
                  </a:ext>
                </a:extLst>
              </a:tr>
              <a:tr h="44216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600" dirty="0"/>
                        <a:t>Messwerte der letzten Stunden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Aktuelle Modellfehler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5333360"/>
                  </a:ext>
                </a:extLst>
              </a:tr>
              <a:tr h="763746">
                <a:tc>
                  <a:txBody>
                    <a:bodyPr/>
                    <a:lstStyle/>
                    <a:p>
                      <a:r>
                        <a:rPr lang="de-DE" sz="1600" dirty="0"/>
                        <a:t>Sensibilität auf </a:t>
                      </a:r>
                      <a:r>
                        <a:rPr lang="de-DE" sz="1600" dirty="0" err="1"/>
                        <a:t>False</a:t>
                      </a:r>
                      <a:r>
                        <a:rPr lang="de-DE" sz="1600" dirty="0"/>
                        <a:t> Alarms, ...</a:t>
                      </a:r>
                      <a:br>
                        <a:rPr lang="de-DE" sz="1600" dirty="0"/>
                      </a:br>
                      <a:r>
                        <a:rPr lang="de-DE" sz="1600" dirty="0"/>
                        <a:t>(C/L Verhältnis)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600" dirty="0"/>
                        <a:t>Optimierung auf den Nutzer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296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01818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und Fragestellungen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533236"/>
            <a:ext cx="7543801" cy="4765964"/>
          </a:xfrm>
        </p:spPr>
        <p:txBody>
          <a:bodyPr>
            <a:noAutofit/>
          </a:bodyPr>
          <a:lstStyle/>
          <a:p>
            <a:pPr marL="90488" indent="-90488">
              <a:spcAft>
                <a:spcPts val="600"/>
              </a:spcAft>
              <a:tabLst>
                <a:tab pos="1503363" algn="l"/>
              </a:tabLst>
            </a:pPr>
            <a:r>
              <a:rPr lang="de-DE" sz="1800" b="1" dirty="0"/>
              <a:t>Hypothese: 	</a:t>
            </a:r>
            <a:r>
              <a:rPr lang="de-DE" sz="1800" dirty="0" err="1"/>
              <a:t>Machine</a:t>
            </a:r>
            <a:r>
              <a:rPr lang="de-DE" sz="1800" dirty="0"/>
              <a:t>-Learning-Methoden </a:t>
            </a:r>
            <a:br>
              <a:rPr lang="de-DE" sz="1800" dirty="0"/>
            </a:br>
            <a:r>
              <a:rPr lang="de-DE" sz="1800" dirty="0"/>
              <a:t>	gefüttert mit allen Informationsquellen</a:t>
            </a:r>
            <a:br>
              <a:rPr lang="de-DE" sz="1800" dirty="0"/>
            </a:br>
            <a:r>
              <a:rPr lang="de-DE" sz="1800" dirty="0"/>
              <a:t>	=  bessere Vorhersagen </a:t>
            </a:r>
            <a:endParaRPr lang="de-DE" sz="1600" dirty="0"/>
          </a:p>
          <a:p>
            <a:pPr marL="177800" lvl="2" indent="0">
              <a:spcAft>
                <a:spcPts val="0"/>
              </a:spcAft>
              <a:buNone/>
            </a:pPr>
            <a:endParaRPr lang="de-DE" sz="1600" dirty="0"/>
          </a:p>
          <a:p>
            <a:pPr>
              <a:spcAft>
                <a:spcPts val="600"/>
              </a:spcAft>
            </a:pPr>
            <a:r>
              <a:rPr lang="de-DE" sz="1800" b="1" dirty="0"/>
              <a:t>Fragestellungen </a:t>
            </a:r>
          </a:p>
          <a:p>
            <a:pPr lvl="1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</a:pPr>
            <a:r>
              <a:rPr lang="de-DE" dirty="0">
                <a:sym typeface="Wingdings"/>
              </a:rPr>
              <a:t>Bieten </a:t>
            </a:r>
            <a:r>
              <a:rPr lang="de-DE" dirty="0" err="1">
                <a:sym typeface="Wingdings"/>
              </a:rPr>
              <a:t>Machine</a:t>
            </a:r>
            <a:r>
              <a:rPr lang="de-DE" dirty="0">
                <a:sym typeface="Wingdings"/>
              </a:rPr>
              <a:t>-Learning Methoden einen Zusatznutzen </a:t>
            </a:r>
            <a:br>
              <a:rPr lang="de-DE" dirty="0">
                <a:sym typeface="Wingdings"/>
              </a:rPr>
            </a:br>
            <a:r>
              <a:rPr lang="de-DE" dirty="0">
                <a:sym typeface="Wingdings"/>
              </a:rPr>
              <a:t>gegenüber klassischem </a:t>
            </a:r>
            <a:r>
              <a:rPr lang="de-DE" dirty="0" err="1">
                <a:sym typeface="Wingdings"/>
              </a:rPr>
              <a:t>Postprocessing</a:t>
            </a:r>
            <a:r>
              <a:rPr lang="de-DE" dirty="0">
                <a:sym typeface="Wingdings"/>
              </a:rPr>
              <a:t> (z.B.: logistischer Regression)?</a:t>
            </a: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</a:pPr>
            <a:r>
              <a:rPr lang="de-DE" dirty="0">
                <a:sym typeface="Wingdings"/>
              </a:rPr>
              <a:t>Worin liegen die Stärken der jeweiligen Modelle?</a:t>
            </a: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</a:pPr>
            <a:r>
              <a:rPr lang="de-DE" dirty="0">
                <a:sym typeface="Wingdings"/>
              </a:rPr>
              <a:t>Wie hoch ist der Zusatznutzen / Unsicherheit?</a:t>
            </a:r>
            <a:endParaRPr lang="de-DE" sz="1600" dirty="0">
              <a:sym typeface="Wingdings"/>
            </a:endParaRPr>
          </a:p>
          <a:p>
            <a:pPr lvl="1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</a:pPr>
            <a:r>
              <a:rPr lang="de-DE" dirty="0">
                <a:sym typeface="Wingdings"/>
              </a:rPr>
              <a:t>Wodurch kommt die Verbesserung zustande?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de-DE" sz="1600" dirty="0">
                <a:sym typeface="Wingdings"/>
              </a:rPr>
              <a:t>Nutzung von Ensembledaten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de-DE" sz="1600" dirty="0">
                <a:sym typeface="Wingdings"/>
              </a:rPr>
              <a:t>Zeitliche Trägheit des Vorhersagefehlers (</a:t>
            </a:r>
            <a:r>
              <a:rPr lang="de-DE" sz="1600" dirty="0" err="1">
                <a:sym typeface="Wingdings"/>
              </a:rPr>
              <a:t>Nowcasting</a:t>
            </a:r>
            <a:r>
              <a:rPr lang="de-DE" sz="1600" dirty="0">
                <a:sym typeface="Wingdings"/>
              </a:rPr>
              <a:t>)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de-DE" sz="1600" dirty="0">
                <a:sym typeface="Wingdings"/>
              </a:rPr>
              <a:t>Nichtlineare Effekte, ‚komplexere Funktionen‘  der Eingangsfunktionen</a:t>
            </a:r>
            <a:endParaRPr lang="de-DE" sz="1600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A0C0161-15F9-B942-9451-21FBF6EC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5</a:t>
            </a:fld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57590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hteck 42">
            <a:extLst>
              <a:ext uri="{FF2B5EF4-FFF2-40B4-BE49-F238E27FC236}">
                <a16:creationId xmlns:a16="http://schemas.microsoft.com/office/drawing/2014/main" id="{7FDB4852-B3ED-BB44-AF64-8D1ADDC654ED}"/>
              </a:ext>
            </a:extLst>
          </p:cNvPr>
          <p:cNvSpPr/>
          <p:nvPr/>
        </p:nvSpPr>
        <p:spPr>
          <a:xfrm>
            <a:off x="822959" y="4255514"/>
            <a:ext cx="4159600" cy="1991605"/>
          </a:xfrm>
          <a:prstGeom prst="rect">
            <a:avLst/>
          </a:prstGeom>
          <a:noFill/>
          <a:ln>
            <a:noFill/>
          </a:ln>
          <a:effectLst>
            <a:glow>
              <a:schemeClr val="accent1"/>
            </a:glow>
            <a:outerShdw dir="5400000" sx="1000" sy="1000" algn="ctr" rotWithShape="0">
              <a:srgbClr val="000000">
                <a:alpha val="0"/>
              </a:srgbClr>
            </a:outerShdw>
            <a:reflection stA="45000" endPos="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7" name="Grafik 26">
            <a:extLst>
              <a:ext uri="{FF2B5EF4-FFF2-40B4-BE49-F238E27FC236}">
                <a16:creationId xmlns:a16="http://schemas.microsoft.com/office/drawing/2014/main" id="{FFAEB565-C8E5-C645-8086-23B3127AA0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860" y="4402753"/>
            <a:ext cx="3870528" cy="1780443"/>
          </a:xfrm>
          <a:prstGeom prst="rect">
            <a:avLst/>
          </a:prstGeom>
          <a:ln w="28575">
            <a:noFill/>
            <a:prstDash val="solid"/>
          </a:ln>
          <a:effectLst>
            <a:softEdge rad="0"/>
          </a:effec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Methoden: Neuronales Netz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6</a:t>
            </a:fld>
            <a:endParaRPr lang="de-DE" sz="16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E678FB-384C-774B-8513-A39A1ED8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4840"/>
            <a:ext cx="7339733" cy="4542523"/>
          </a:xfrm>
        </p:spPr>
        <p:txBody>
          <a:bodyPr>
            <a:noAutofit/>
          </a:bodyPr>
          <a:lstStyle/>
          <a:p>
            <a:pPr marL="463550" lvl="3" indent="-285750">
              <a:lnSpc>
                <a:spcPct val="100000"/>
              </a:lnSpc>
              <a:spcAft>
                <a:spcPts val="0"/>
              </a:spcAft>
            </a:pPr>
            <a:r>
              <a:rPr lang="de-DE" sz="1800" dirty="0"/>
              <a:t>engl.: </a:t>
            </a:r>
            <a:r>
              <a:rPr lang="de-DE" sz="1800" dirty="0" err="1"/>
              <a:t>Artificial</a:t>
            </a:r>
            <a:r>
              <a:rPr lang="de-DE" sz="1800" dirty="0"/>
              <a:t> </a:t>
            </a:r>
            <a:r>
              <a:rPr lang="de-DE" sz="1800" dirty="0" err="1"/>
              <a:t>Neural</a:t>
            </a:r>
            <a:r>
              <a:rPr lang="de-DE" sz="1800" dirty="0"/>
              <a:t> Net </a:t>
            </a:r>
          </a:p>
          <a:p>
            <a:pPr marL="463550" lvl="3" indent="-285750">
              <a:lnSpc>
                <a:spcPct val="100000"/>
              </a:lnSpc>
              <a:spcAft>
                <a:spcPts val="0"/>
              </a:spcAft>
            </a:pPr>
            <a:r>
              <a:rPr lang="de-DE" sz="1800" dirty="0"/>
              <a:t>nur entfernt mit biologischen Neuronen verwandt</a:t>
            </a:r>
          </a:p>
          <a:p>
            <a:pPr marL="463550" lvl="3" indent="-285750">
              <a:lnSpc>
                <a:spcPct val="100000"/>
              </a:lnSpc>
              <a:spcAft>
                <a:spcPts val="0"/>
              </a:spcAft>
            </a:pPr>
            <a:endParaRPr lang="de-DE" sz="1800" dirty="0"/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1800" b="1" dirty="0"/>
              <a:t>Struktur </a:t>
            </a:r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  <a:tabLst>
                <a:tab pos="701675" algn="l"/>
              </a:tabLst>
            </a:pPr>
            <a:r>
              <a:rPr lang="de-DE" sz="1800" dirty="0"/>
              <a:t>	eine Schicht</a:t>
            </a:r>
            <a:r>
              <a:rPr lang="de-DE" sz="1800" i="1" dirty="0"/>
              <a:t>:</a:t>
            </a:r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1800" i="1" dirty="0"/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1800" i="1" dirty="0"/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1800" i="1" dirty="0"/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1800" i="1" dirty="0"/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1800" dirty="0"/>
              <a:t>Beispiel 1</a:t>
            </a:r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1200" dirty="0"/>
              <a:t>Anpassung von </a:t>
            </a:r>
            <a:r>
              <a:rPr lang="de-DE" sz="1200" dirty="0" err="1"/>
              <a:t>w</a:t>
            </a:r>
            <a:r>
              <a:rPr lang="de-DE" sz="1200" dirty="0"/>
              <a:t> und b</a:t>
            </a: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21B5921-2B41-0547-AF1B-A7B3FB489F29}"/>
              </a:ext>
            </a:extLst>
          </p:cNvPr>
          <p:cNvSpPr txBox="1">
            <a:spLocks/>
          </p:cNvSpPr>
          <p:nvPr/>
        </p:nvSpPr>
        <p:spPr>
          <a:xfrm>
            <a:off x="3863525" y="1500021"/>
            <a:ext cx="7339733" cy="454252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3" indent="-285750">
              <a:lnSpc>
                <a:spcPct val="100000"/>
              </a:lnSpc>
              <a:spcAft>
                <a:spcPts val="0"/>
              </a:spcAft>
            </a:pPr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6D34C4-95B4-734A-BB4F-9F80972B3B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2562" y="2365173"/>
            <a:ext cx="2486660" cy="970768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BDC4EE71-F2FF-3B47-8700-2B3BE8A80FB2}"/>
              </a:ext>
            </a:extLst>
          </p:cNvPr>
          <p:cNvSpPr txBox="1"/>
          <p:nvPr/>
        </p:nvSpPr>
        <p:spPr>
          <a:xfrm>
            <a:off x="2176237" y="3284746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Output</a:t>
            </a:r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3E84E977-A4FB-704B-87A5-802423E8D575}"/>
              </a:ext>
            </a:extLst>
          </p:cNvPr>
          <p:cNvCxnSpPr/>
          <p:nvPr/>
        </p:nvCxnSpPr>
        <p:spPr>
          <a:xfrm flipV="1">
            <a:off x="2728662" y="3045976"/>
            <a:ext cx="248525" cy="2510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feld 14">
            <a:extLst>
              <a:ext uri="{FF2B5EF4-FFF2-40B4-BE49-F238E27FC236}">
                <a16:creationId xmlns:a16="http://schemas.microsoft.com/office/drawing/2014/main" id="{7978578F-D9D7-8F46-8397-5E73C6941988}"/>
              </a:ext>
            </a:extLst>
          </p:cNvPr>
          <p:cNvSpPr txBox="1"/>
          <p:nvPr/>
        </p:nvSpPr>
        <p:spPr>
          <a:xfrm>
            <a:off x="4862106" y="3297055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Input</a:t>
            </a:r>
          </a:p>
        </p:txBody>
      </p: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9B5C95C8-F191-7041-9A7B-FEBCD9A435B0}"/>
              </a:ext>
            </a:extLst>
          </p:cNvPr>
          <p:cNvCxnSpPr>
            <a:cxnSpLocks/>
          </p:cNvCxnSpPr>
          <p:nvPr/>
        </p:nvCxnSpPr>
        <p:spPr>
          <a:xfrm flipH="1" flipV="1">
            <a:off x="4884395" y="3000486"/>
            <a:ext cx="229781" cy="35623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feld 19">
            <a:extLst>
              <a:ext uri="{FF2B5EF4-FFF2-40B4-BE49-F238E27FC236}">
                <a16:creationId xmlns:a16="http://schemas.microsoft.com/office/drawing/2014/main" id="{320F12DF-9990-6845-A104-A4DECF19190F}"/>
              </a:ext>
            </a:extLst>
          </p:cNvPr>
          <p:cNvSpPr txBox="1"/>
          <p:nvPr/>
        </p:nvSpPr>
        <p:spPr>
          <a:xfrm>
            <a:off x="6165839" y="2665891"/>
            <a:ext cx="2052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w</a:t>
            </a:r>
            <a:r>
              <a:rPr lang="de-DE" dirty="0"/>
              <a:t>, b ... reelle Zahlen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E7433BFF-C3C5-144B-987B-4B847F611609}"/>
              </a:ext>
            </a:extLst>
          </p:cNvPr>
          <p:cNvSpPr txBox="1"/>
          <p:nvPr/>
        </p:nvSpPr>
        <p:spPr>
          <a:xfrm>
            <a:off x="2974852" y="3673368"/>
            <a:ext cx="3305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/>
              <a:t>Aktivierungsfunktion z.B. </a:t>
            </a:r>
            <a:r>
              <a:rPr lang="de-DE" i="1" dirty="0" err="1"/>
              <a:t>Sigmoid</a:t>
            </a:r>
            <a:endParaRPr lang="de-DE" i="1" dirty="0"/>
          </a:p>
        </p:txBody>
      </p:sp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6588DBD6-DFEA-BB42-A121-C3D3FE8B8802}"/>
              </a:ext>
            </a:extLst>
          </p:cNvPr>
          <p:cNvCxnSpPr>
            <a:cxnSpLocks/>
          </p:cNvCxnSpPr>
          <p:nvPr/>
        </p:nvCxnSpPr>
        <p:spPr>
          <a:xfrm flipH="1" flipV="1">
            <a:off x="3623742" y="3086173"/>
            <a:ext cx="184408" cy="63613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Freihandform 35">
            <a:extLst>
              <a:ext uri="{FF2B5EF4-FFF2-40B4-BE49-F238E27FC236}">
                <a16:creationId xmlns:a16="http://schemas.microsoft.com/office/drawing/2014/main" id="{6CD702C9-1873-3349-82A8-A9F09B8810D9}"/>
              </a:ext>
            </a:extLst>
          </p:cNvPr>
          <p:cNvSpPr/>
          <p:nvPr/>
        </p:nvSpPr>
        <p:spPr>
          <a:xfrm>
            <a:off x="2689810" y="4568991"/>
            <a:ext cx="1091133" cy="1447966"/>
          </a:xfrm>
          <a:custGeom>
            <a:avLst/>
            <a:gdLst>
              <a:gd name="connsiteX0" fmla="*/ 0 w 1590595"/>
              <a:gd name="connsiteY0" fmla="*/ 1422532 h 1432868"/>
              <a:gd name="connsiteX1" fmla="*/ 153681 w 1590595"/>
              <a:gd name="connsiteY1" fmla="*/ 1422532 h 1432868"/>
              <a:gd name="connsiteX2" fmla="*/ 199785 w 1590595"/>
              <a:gd name="connsiteY2" fmla="*/ 1407164 h 1432868"/>
              <a:gd name="connsiteX3" fmla="*/ 222837 w 1590595"/>
              <a:gd name="connsiteY3" fmla="*/ 1399480 h 1432868"/>
              <a:gd name="connsiteX4" fmla="*/ 245889 w 1590595"/>
              <a:gd name="connsiteY4" fmla="*/ 1384112 h 1432868"/>
              <a:gd name="connsiteX5" fmla="*/ 291993 w 1590595"/>
              <a:gd name="connsiteY5" fmla="*/ 1345692 h 1432868"/>
              <a:gd name="connsiteX6" fmla="*/ 307361 w 1590595"/>
              <a:gd name="connsiteY6" fmla="*/ 1322640 h 1432868"/>
              <a:gd name="connsiteX7" fmla="*/ 322729 w 1590595"/>
              <a:gd name="connsiteY7" fmla="*/ 1307271 h 1432868"/>
              <a:gd name="connsiteX8" fmla="*/ 330413 w 1590595"/>
              <a:gd name="connsiteY8" fmla="*/ 1284219 h 1432868"/>
              <a:gd name="connsiteX9" fmla="*/ 345781 w 1590595"/>
              <a:gd name="connsiteY9" fmla="*/ 1261167 h 1432868"/>
              <a:gd name="connsiteX10" fmla="*/ 368834 w 1590595"/>
              <a:gd name="connsiteY10" fmla="*/ 1215063 h 1432868"/>
              <a:gd name="connsiteX11" fmla="*/ 384202 w 1590595"/>
              <a:gd name="connsiteY11" fmla="*/ 1168959 h 1432868"/>
              <a:gd name="connsiteX12" fmla="*/ 399570 w 1590595"/>
              <a:gd name="connsiteY12" fmla="*/ 1145907 h 1432868"/>
              <a:gd name="connsiteX13" fmla="*/ 414938 w 1590595"/>
              <a:gd name="connsiteY13" fmla="*/ 1099803 h 1432868"/>
              <a:gd name="connsiteX14" fmla="*/ 445674 w 1590595"/>
              <a:gd name="connsiteY14" fmla="*/ 1030646 h 1432868"/>
              <a:gd name="connsiteX15" fmla="*/ 461042 w 1590595"/>
              <a:gd name="connsiteY15" fmla="*/ 984542 h 1432868"/>
              <a:gd name="connsiteX16" fmla="*/ 468726 w 1590595"/>
              <a:gd name="connsiteY16" fmla="*/ 961490 h 1432868"/>
              <a:gd name="connsiteX17" fmla="*/ 476410 w 1590595"/>
              <a:gd name="connsiteY17" fmla="*/ 907702 h 1432868"/>
              <a:gd name="connsiteX18" fmla="*/ 484094 w 1590595"/>
              <a:gd name="connsiteY18" fmla="*/ 876966 h 1432868"/>
              <a:gd name="connsiteX19" fmla="*/ 507146 w 1590595"/>
              <a:gd name="connsiteY19" fmla="*/ 777073 h 1432868"/>
              <a:gd name="connsiteX20" fmla="*/ 530198 w 1590595"/>
              <a:gd name="connsiteY20" fmla="*/ 692549 h 1432868"/>
              <a:gd name="connsiteX21" fmla="*/ 553250 w 1590595"/>
              <a:gd name="connsiteY21" fmla="*/ 615708 h 1432868"/>
              <a:gd name="connsiteX22" fmla="*/ 560934 w 1590595"/>
              <a:gd name="connsiteY22" fmla="*/ 592656 h 1432868"/>
              <a:gd name="connsiteX23" fmla="*/ 576302 w 1590595"/>
              <a:gd name="connsiteY23" fmla="*/ 485080 h 1432868"/>
              <a:gd name="connsiteX24" fmla="*/ 591671 w 1590595"/>
              <a:gd name="connsiteY24" fmla="*/ 438976 h 1432868"/>
              <a:gd name="connsiteX25" fmla="*/ 614723 w 1590595"/>
              <a:gd name="connsiteY25" fmla="*/ 369819 h 1432868"/>
              <a:gd name="connsiteX26" fmla="*/ 637775 w 1590595"/>
              <a:gd name="connsiteY26" fmla="*/ 300663 h 1432868"/>
              <a:gd name="connsiteX27" fmla="*/ 645459 w 1590595"/>
              <a:gd name="connsiteY27" fmla="*/ 277611 h 1432868"/>
              <a:gd name="connsiteX28" fmla="*/ 660827 w 1590595"/>
              <a:gd name="connsiteY28" fmla="*/ 254559 h 1432868"/>
              <a:gd name="connsiteX29" fmla="*/ 676195 w 1590595"/>
              <a:gd name="connsiteY29" fmla="*/ 208455 h 1432868"/>
              <a:gd name="connsiteX30" fmla="*/ 714615 w 1590595"/>
              <a:gd name="connsiteY30" fmla="*/ 162350 h 1432868"/>
              <a:gd name="connsiteX31" fmla="*/ 753035 w 1590595"/>
              <a:gd name="connsiteY31" fmla="*/ 123930 h 1432868"/>
              <a:gd name="connsiteX32" fmla="*/ 768403 w 1590595"/>
              <a:gd name="connsiteY32" fmla="*/ 100878 h 1432868"/>
              <a:gd name="connsiteX33" fmla="*/ 814508 w 1590595"/>
              <a:gd name="connsiteY33" fmla="*/ 70142 h 1432868"/>
              <a:gd name="connsiteX34" fmla="*/ 837560 w 1590595"/>
              <a:gd name="connsiteY34" fmla="*/ 54774 h 1432868"/>
              <a:gd name="connsiteX35" fmla="*/ 883664 w 1590595"/>
              <a:gd name="connsiteY35" fmla="*/ 39406 h 1432868"/>
              <a:gd name="connsiteX36" fmla="*/ 960504 w 1590595"/>
              <a:gd name="connsiteY36" fmla="*/ 16354 h 1432868"/>
              <a:gd name="connsiteX37" fmla="*/ 1014292 w 1590595"/>
              <a:gd name="connsiteY37" fmla="*/ 8670 h 1432868"/>
              <a:gd name="connsiteX38" fmla="*/ 1091133 w 1590595"/>
              <a:gd name="connsiteY38" fmla="*/ 986 h 1432868"/>
              <a:gd name="connsiteX39" fmla="*/ 1590595 w 1590595"/>
              <a:gd name="connsiteY39" fmla="*/ 986 h 1432868"/>
              <a:gd name="connsiteX0" fmla="*/ 0 w 1237129"/>
              <a:gd name="connsiteY0" fmla="*/ 1421724 h 1432060"/>
              <a:gd name="connsiteX1" fmla="*/ 153681 w 1237129"/>
              <a:gd name="connsiteY1" fmla="*/ 1421724 h 1432060"/>
              <a:gd name="connsiteX2" fmla="*/ 199785 w 1237129"/>
              <a:gd name="connsiteY2" fmla="*/ 1406356 h 1432060"/>
              <a:gd name="connsiteX3" fmla="*/ 222837 w 1237129"/>
              <a:gd name="connsiteY3" fmla="*/ 1398672 h 1432060"/>
              <a:gd name="connsiteX4" fmla="*/ 245889 w 1237129"/>
              <a:gd name="connsiteY4" fmla="*/ 1383304 h 1432060"/>
              <a:gd name="connsiteX5" fmla="*/ 291993 w 1237129"/>
              <a:gd name="connsiteY5" fmla="*/ 1344884 h 1432060"/>
              <a:gd name="connsiteX6" fmla="*/ 307361 w 1237129"/>
              <a:gd name="connsiteY6" fmla="*/ 1321832 h 1432060"/>
              <a:gd name="connsiteX7" fmla="*/ 322729 w 1237129"/>
              <a:gd name="connsiteY7" fmla="*/ 1306463 h 1432060"/>
              <a:gd name="connsiteX8" fmla="*/ 330413 w 1237129"/>
              <a:gd name="connsiteY8" fmla="*/ 1283411 h 1432060"/>
              <a:gd name="connsiteX9" fmla="*/ 345781 w 1237129"/>
              <a:gd name="connsiteY9" fmla="*/ 1260359 h 1432060"/>
              <a:gd name="connsiteX10" fmla="*/ 368834 w 1237129"/>
              <a:gd name="connsiteY10" fmla="*/ 1214255 h 1432060"/>
              <a:gd name="connsiteX11" fmla="*/ 384202 w 1237129"/>
              <a:gd name="connsiteY11" fmla="*/ 1168151 h 1432060"/>
              <a:gd name="connsiteX12" fmla="*/ 399570 w 1237129"/>
              <a:gd name="connsiteY12" fmla="*/ 1145099 h 1432060"/>
              <a:gd name="connsiteX13" fmla="*/ 414938 w 1237129"/>
              <a:gd name="connsiteY13" fmla="*/ 1098995 h 1432060"/>
              <a:gd name="connsiteX14" fmla="*/ 445674 w 1237129"/>
              <a:gd name="connsiteY14" fmla="*/ 1029838 h 1432060"/>
              <a:gd name="connsiteX15" fmla="*/ 461042 w 1237129"/>
              <a:gd name="connsiteY15" fmla="*/ 983734 h 1432060"/>
              <a:gd name="connsiteX16" fmla="*/ 468726 w 1237129"/>
              <a:gd name="connsiteY16" fmla="*/ 960682 h 1432060"/>
              <a:gd name="connsiteX17" fmla="*/ 476410 w 1237129"/>
              <a:gd name="connsiteY17" fmla="*/ 906894 h 1432060"/>
              <a:gd name="connsiteX18" fmla="*/ 484094 w 1237129"/>
              <a:gd name="connsiteY18" fmla="*/ 876158 h 1432060"/>
              <a:gd name="connsiteX19" fmla="*/ 507146 w 1237129"/>
              <a:gd name="connsiteY19" fmla="*/ 776265 h 1432060"/>
              <a:gd name="connsiteX20" fmla="*/ 530198 w 1237129"/>
              <a:gd name="connsiteY20" fmla="*/ 691741 h 1432060"/>
              <a:gd name="connsiteX21" fmla="*/ 553250 w 1237129"/>
              <a:gd name="connsiteY21" fmla="*/ 614900 h 1432060"/>
              <a:gd name="connsiteX22" fmla="*/ 560934 w 1237129"/>
              <a:gd name="connsiteY22" fmla="*/ 591848 h 1432060"/>
              <a:gd name="connsiteX23" fmla="*/ 576302 w 1237129"/>
              <a:gd name="connsiteY23" fmla="*/ 484272 h 1432060"/>
              <a:gd name="connsiteX24" fmla="*/ 591671 w 1237129"/>
              <a:gd name="connsiteY24" fmla="*/ 438168 h 1432060"/>
              <a:gd name="connsiteX25" fmla="*/ 614723 w 1237129"/>
              <a:gd name="connsiteY25" fmla="*/ 369011 h 1432060"/>
              <a:gd name="connsiteX26" fmla="*/ 637775 w 1237129"/>
              <a:gd name="connsiteY26" fmla="*/ 299855 h 1432060"/>
              <a:gd name="connsiteX27" fmla="*/ 645459 w 1237129"/>
              <a:gd name="connsiteY27" fmla="*/ 276803 h 1432060"/>
              <a:gd name="connsiteX28" fmla="*/ 660827 w 1237129"/>
              <a:gd name="connsiteY28" fmla="*/ 253751 h 1432060"/>
              <a:gd name="connsiteX29" fmla="*/ 676195 w 1237129"/>
              <a:gd name="connsiteY29" fmla="*/ 207647 h 1432060"/>
              <a:gd name="connsiteX30" fmla="*/ 714615 w 1237129"/>
              <a:gd name="connsiteY30" fmla="*/ 161542 h 1432060"/>
              <a:gd name="connsiteX31" fmla="*/ 753035 w 1237129"/>
              <a:gd name="connsiteY31" fmla="*/ 123122 h 1432060"/>
              <a:gd name="connsiteX32" fmla="*/ 768403 w 1237129"/>
              <a:gd name="connsiteY32" fmla="*/ 100070 h 1432060"/>
              <a:gd name="connsiteX33" fmla="*/ 814508 w 1237129"/>
              <a:gd name="connsiteY33" fmla="*/ 69334 h 1432060"/>
              <a:gd name="connsiteX34" fmla="*/ 837560 w 1237129"/>
              <a:gd name="connsiteY34" fmla="*/ 53966 h 1432060"/>
              <a:gd name="connsiteX35" fmla="*/ 883664 w 1237129"/>
              <a:gd name="connsiteY35" fmla="*/ 38598 h 1432060"/>
              <a:gd name="connsiteX36" fmla="*/ 960504 w 1237129"/>
              <a:gd name="connsiteY36" fmla="*/ 15546 h 1432060"/>
              <a:gd name="connsiteX37" fmla="*/ 1014292 w 1237129"/>
              <a:gd name="connsiteY37" fmla="*/ 7862 h 1432060"/>
              <a:gd name="connsiteX38" fmla="*/ 1091133 w 1237129"/>
              <a:gd name="connsiteY38" fmla="*/ 178 h 1432060"/>
              <a:gd name="connsiteX39" fmla="*/ 1237129 w 1237129"/>
              <a:gd name="connsiteY39" fmla="*/ 15546 h 1432060"/>
              <a:gd name="connsiteX0" fmla="*/ 0 w 1237129"/>
              <a:gd name="connsiteY0" fmla="*/ 1436269 h 1446605"/>
              <a:gd name="connsiteX1" fmla="*/ 153681 w 1237129"/>
              <a:gd name="connsiteY1" fmla="*/ 1436269 h 1446605"/>
              <a:gd name="connsiteX2" fmla="*/ 199785 w 1237129"/>
              <a:gd name="connsiteY2" fmla="*/ 1420901 h 1446605"/>
              <a:gd name="connsiteX3" fmla="*/ 222837 w 1237129"/>
              <a:gd name="connsiteY3" fmla="*/ 1413217 h 1446605"/>
              <a:gd name="connsiteX4" fmla="*/ 245889 w 1237129"/>
              <a:gd name="connsiteY4" fmla="*/ 1397849 h 1446605"/>
              <a:gd name="connsiteX5" fmla="*/ 291993 w 1237129"/>
              <a:gd name="connsiteY5" fmla="*/ 1359429 h 1446605"/>
              <a:gd name="connsiteX6" fmla="*/ 307361 w 1237129"/>
              <a:gd name="connsiteY6" fmla="*/ 1336377 h 1446605"/>
              <a:gd name="connsiteX7" fmla="*/ 322729 w 1237129"/>
              <a:gd name="connsiteY7" fmla="*/ 1321008 h 1446605"/>
              <a:gd name="connsiteX8" fmla="*/ 330413 w 1237129"/>
              <a:gd name="connsiteY8" fmla="*/ 1297956 h 1446605"/>
              <a:gd name="connsiteX9" fmla="*/ 345781 w 1237129"/>
              <a:gd name="connsiteY9" fmla="*/ 1274904 h 1446605"/>
              <a:gd name="connsiteX10" fmla="*/ 368834 w 1237129"/>
              <a:gd name="connsiteY10" fmla="*/ 1228800 h 1446605"/>
              <a:gd name="connsiteX11" fmla="*/ 384202 w 1237129"/>
              <a:gd name="connsiteY11" fmla="*/ 1182696 h 1446605"/>
              <a:gd name="connsiteX12" fmla="*/ 399570 w 1237129"/>
              <a:gd name="connsiteY12" fmla="*/ 1159644 h 1446605"/>
              <a:gd name="connsiteX13" fmla="*/ 414938 w 1237129"/>
              <a:gd name="connsiteY13" fmla="*/ 1113540 h 1446605"/>
              <a:gd name="connsiteX14" fmla="*/ 445674 w 1237129"/>
              <a:gd name="connsiteY14" fmla="*/ 1044383 h 1446605"/>
              <a:gd name="connsiteX15" fmla="*/ 461042 w 1237129"/>
              <a:gd name="connsiteY15" fmla="*/ 998279 h 1446605"/>
              <a:gd name="connsiteX16" fmla="*/ 468726 w 1237129"/>
              <a:gd name="connsiteY16" fmla="*/ 975227 h 1446605"/>
              <a:gd name="connsiteX17" fmla="*/ 476410 w 1237129"/>
              <a:gd name="connsiteY17" fmla="*/ 921439 h 1446605"/>
              <a:gd name="connsiteX18" fmla="*/ 484094 w 1237129"/>
              <a:gd name="connsiteY18" fmla="*/ 890703 h 1446605"/>
              <a:gd name="connsiteX19" fmla="*/ 507146 w 1237129"/>
              <a:gd name="connsiteY19" fmla="*/ 790810 h 1446605"/>
              <a:gd name="connsiteX20" fmla="*/ 530198 w 1237129"/>
              <a:gd name="connsiteY20" fmla="*/ 706286 h 1446605"/>
              <a:gd name="connsiteX21" fmla="*/ 553250 w 1237129"/>
              <a:gd name="connsiteY21" fmla="*/ 629445 h 1446605"/>
              <a:gd name="connsiteX22" fmla="*/ 560934 w 1237129"/>
              <a:gd name="connsiteY22" fmla="*/ 606393 h 1446605"/>
              <a:gd name="connsiteX23" fmla="*/ 576302 w 1237129"/>
              <a:gd name="connsiteY23" fmla="*/ 498817 h 1446605"/>
              <a:gd name="connsiteX24" fmla="*/ 591671 w 1237129"/>
              <a:gd name="connsiteY24" fmla="*/ 452713 h 1446605"/>
              <a:gd name="connsiteX25" fmla="*/ 614723 w 1237129"/>
              <a:gd name="connsiteY25" fmla="*/ 383556 h 1446605"/>
              <a:gd name="connsiteX26" fmla="*/ 637775 w 1237129"/>
              <a:gd name="connsiteY26" fmla="*/ 314400 h 1446605"/>
              <a:gd name="connsiteX27" fmla="*/ 645459 w 1237129"/>
              <a:gd name="connsiteY27" fmla="*/ 291348 h 1446605"/>
              <a:gd name="connsiteX28" fmla="*/ 660827 w 1237129"/>
              <a:gd name="connsiteY28" fmla="*/ 268296 h 1446605"/>
              <a:gd name="connsiteX29" fmla="*/ 676195 w 1237129"/>
              <a:gd name="connsiteY29" fmla="*/ 222192 h 1446605"/>
              <a:gd name="connsiteX30" fmla="*/ 714615 w 1237129"/>
              <a:gd name="connsiteY30" fmla="*/ 176087 h 1446605"/>
              <a:gd name="connsiteX31" fmla="*/ 753035 w 1237129"/>
              <a:gd name="connsiteY31" fmla="*/ 137667 h 1446605"/>
              <a:gd name="connsiteX32" fmla="*/ 768403 w 1237129"/>
              <a:gd name="connsiteY32" fmla="*/ 114615 h 1446605"/>
              <a:gd name="connsiteX33" fmla="*/ 814508 w 1237129"/>
              <a:gd name="connsiteY33" fmla="*/ 83879 h 1446605"/>
              <a:gd name="connsiteX34" fmla="*/ 837560 w 1237129"/>
              <a:gd name="connsiteY34" fmla="*/ 68511 h 1446605"/>
              <a:gd name="connsiteX35" fmla="*/ 883664 w 1237129"/>
              <a:gd name="connsiteY35" fmla="*/ 53143 h 1446605"/>
              <a:gd name="connsiteX36" fmla="*/ 960504 w 1237129"/>
              <a:gd name="connsiteY36" fmla="*/ 30091 h 1446605"/>
              <a:gd name="connsiteX37" fmla="*/ 1014292 w 1237129"/>
              <a:gd name="connsiteY37" fmla="*/ 22407 h 1446605"/>
              <a:gd name="connsiteX38" fmla="*/ 1091133 w 1237129"/>
              <a:gd name="connsiteY38" fmla="*/ 14723 h 1446605"/>
              <a:gd name="connsiteX39" fmla="*/ 1237129 w 1237129"/>
              <a:gd name="connsiteY39" fmla="*/ 237560 h 1446605"/>
              <a:gd name="connsiteX0" fmla="*/ 0 w 1240348"/>
              <a:gd name="connsiteY0" fmla="*/ 1436269 h 1446605"/>
              <a:gd name="connsiteX1" fmla="*/ 153681 w 1240348"/>
              <a:gd name="connsiteY1" fmla="*/ 1436269 h 1446605"/>
              <a:gd name="connsiteX2" fmla="*/ 199785 w 1240348"/>
              <a:gd name="connsiteY2" fmla="*/ 1420901 h 1446605"/>
              <a:gd name="connsiteX3" fmla="*/ 222837 w 1240348"/>
              <a:gd name="connsiteY3" fmla="*/ 1413217 h 1446605"/>
              <a:gd name="connsiteX4" fmla="*/ 245889 w 1240348"/>
              <a:gd name="connsiteY4" fmla="*/ 1397849 h 1446605"/>
              <a:gd name="connsiteX5" fmla="*/ 291993 w 1240348"/>
              <a:gd name="connsiteY5" fmla="*/ 1359429 h 1446605"/>
              <a:gd name="connsiteX6" fmla="*/ 307361 w 1240348"/>
              <a:gd name="connsiteY6" fmla="*/ 1336377 h 1446605"/>
              <a:gd name="connsiteX7" fmla="*/ 322729 w 1240348"/>
              <a:gd name="connsiteY7" fmla="*/ 1321008 h 1446605"/>
              <a:gd name="connsiteX8" fmla="*/ 330413 w 1240348"/>
              <a:gd name="connsiteY8" fmla="*/ 1297956 h 1446605"/>
              <a:gd name="connsiteX9" fmla="*/ 345781 w 1240348"/>
              <a:gd name="connsiteY9" fmla="*/ 1274904 h 1446605"/>
              <a:gd name="connsiteX10" fmla="*/ 368834 w 1240348"/>
              <a:gd name="connsiteY10" fmla="*/ 1228800 h 1446605"/>
              <a:gd name="connsiteX11" fmla="*/ 384202 w 1240348"/>
              <a:gd name="connsiteY11" fmla="*/ 1182696 h 1446605"/>
              <a:gd name="connsiteX12" fmla="*/ 399570 w 1240348"/>
              <a:gd name="connsiteY12" fmla="*/ 1159644 h 1446605"/>
              <a:gd name="connsiteX13" fmla="*/ 414938 w 1240348"/>
              <a:gd name="connsiteY13" fmla="*/ 1113540 h 1446605"/>
              <a:gd name="connsiteX14" fmla="*/ 445674 w 1240348"/>
              <a:gd name="connsiteY14" fmla="*/ 1044383 h 1446605"/>
              <a:gd name="connsiteX15" fmla="*/ 461042 w 1240348"/>
              <a:gd name="connsiteY15" fmla="*/ 998279 h 1446605"/>
              <a:gd name="connsiteX16" fmla="*/ 468726 w 1240348"/>
              <a:gd name="connsiteY16" fmla="*/ 975227 h 1446605"/>
              <a:gd name="connsiteX17" fmla="*/ 476410 w 1240348"/>
              <a:gd name="connsiteY17" fmla="*/ 921439 h 1446605"/>
              <a:gd name="connsiteX18" fmla="*/ 484094 w 1240348"/>
              <a:gd name="connsiteY18" fmla="*/ 890703 h 1446605"/>
              <a:gd name="connsiteX19" fmla="*/ 507146 w 1240348"/>
              <a:gd name="connsiteY19" fmla="*/ 790810 h 1446605"/>
              <a:gd name="connsiteX20" fmla="*/ 530198 w 1240348"/>
              <a:gd name="connsiteY20" fmla="*/ 706286 h 1446605"/>
              <a:gd name="connsiteX21" fmla="*/ 553250 w 1240348"/>
              <a:gd name="connsiteY21" fmla="*/ 629445 h 1446605"/>
              <a:gd name="connsiteX22" fmla="*/ 560934 w 1240348"/>
              <a:gd name="connsiteY22" fmla="*/ 606393 h 1446605"/>
              <a:gd name="connsiteX23" fmla="*/ 576302 w 1240348"/>
              <a:gd name="connsiteY23" fmla="*/ 498817 h 1446605"/>
              <a:gd name="connsiteX24" fmla="*/ 591671 w 1240348"/>
              <a:gd name="connsiteY24" fmla="*/ 452713 h 1446605"/>
              <a:gd name="connsiteX25" fmla="*/ 614723 w 1240348"/>
              <a:gd name="connsiteY25" fmla="*/ 383556 h 1446605"/>
              <a:gd name="connsiteX26" fmla="*/ 637775 w 1240348"/>
              <a:gd name="connsiteY26" fmla="*/ 314400 h 1446605"/>
              <a:gd name="connsiteX27" fmla="*/ 645459 w 1240348"/>
              <a:gd name="connsiteY27" fmla="*/ 291348 h 1446605"/>
              <a:gd name="connsiteX28" fmla="*/ 660827 w 1240348"/>
              <a:gd name="connsiteY28" fmla="*/ 268296 h 1446605"/>
              <a:gd name="connsiteX29" fmla="*/ 676195 w 1240348"/>
              <a:gd name="connsiteY29" fmla="*/ 222192 h 1446605"/>
              <a:gd name="connsiteX30" fmla="*/ 714615 w 1240348"/>
              <a:gd name="connsiteY30" fmla="*/ 176087 h 1446605"/>
              <a:gd name="connsiteX31" fmla="*/ 753035 w 1240348"/>
              <a:gd name="connsiteY31" fmla="*/ 137667 h 1446605"/>
              <a:gd name="connsiteX32" fmla="*/ 768403 w 1240348"/>
              <a:gd name="connsiteY32" fmla="*/ 114615 h 1446605"/>
              <a:gd name="connsiteX33" fmla="*/ 814508 w 1240348"/>
              <a:gd name="connsiteY33" fmla="*/ 83879 h 1446605"/>
              <a:gd name="connsiteX34" fmla="*/ 837560 w 1240348"/>
              <a:gd name="connsiteY34" fmla="*/ 68511 h 1446605"/>
              <a:gd name="connsiteX35" fmla="*/ 883664 w 1240348"/>
              <a:gd name="connsiteY35" fmla="*/ 53143 h 1446605"/>
              <a:gd name="connsiteX36" fmla="*/ 960504 w 1240348"/>
              <a:gd name="connsiteY36" fmla="*/ 30091 h 1446605"/>
              <a:gd name="connsiteX37" fmla="*/ 1014292 w 1240348"/>
              <a:gd name="connsiteY37" fmla="*/ 22407 h 1446605"/>
              <a:gd name="connsiteX38" fmla="*/ 1091133 w 1240348"/>
              <a:gd name="connsiteY38" fmla="*/ 14723 h 1446605"/>
              <a:gd name="connsiteX39" fmla="*/ 1237129 w 1240348"/>
              <a:gd name="connsiteY39" fmla="*/ 237560 h 1446605"/>
              <a:gd name="connsiteX0" fmla="*/ 0 w 1400207"/>
              <a:gd name="connsiteY0" fmla="*/ 1451465 h 1461801"/>
              <a:gd name="connsiteX1" fmla="*/ 153681 w 1400207"/>
              <a:gd name="connsiteY1" fmla="*/ 1451465 h 1461801"/>
              <a:gd name="connsiteX2" fmla="*/ 199785 w 1400207"/>
              <a:gd name="connsiteY2" fmla="*/ 1436097 h 1461801"/>
              <a:gd name="connsiteX3" fmla="*/ 222837 w 1400207"/>
              <a:gd name="connsiteY3" fmla="*/ 1428413 h 1461801"/>
              <a:gd name="connsiteX4" fmla="*/ 245889 w 1400207"/>
              <a:gd name="connsiteY4" fmla="*/ 1413045 h 1461801"/>
              <a:gd name="connsiteX5" fmla="*/ 291993 w 1400207"/>
              <a:gd name="connsiteY5" fmla="*/ 1374625 h 1461801"/>
              <a:gd name="connsiteX6" fmla="*/ 307361 w 1400207"/>
              <a:gd name="connsiteY6" fmla="*/ 1351573 h 1461801"/>
              <a:gd name="connsiteX7" fmla="*/ 322729 w 1400207"/>
              <a:gd name="connsiteY7" fmla="*/ 1336204 h 1461801"/>
              <a:gd name="connsiteX8" fmla="*/ 330413 w 1400207"/>
              <a:gd name="connsiteY8" fmla="*/ 1313152 h 1461801"/>
              <a:gd name="connsiteX9" fmla="*/ 345781 w 1400207"/>
              <a:gd name="connsiteY9" fmla="*/ 1290100 h 1461801"/>
              <a:gd name="connsiteX10" fmla="*/ 368834 w 1400207"/>
              <a:gd name="connsiteY10" fmla="*/ 1243996 h 1461801"/>
              <a:gd name="connsiteX11" fmla="*/ 384202 w 1400207"/>
              <a:gd name="connsiteY11" fmla="*/ 1197892 h 1461801"/>
              <a:gd name="connsiteX12" fmla="*/ 399570 w 1400207"/>
              <a:gd name="connsiteY12" fmla="*/ 1174840 h 1461801"/>
              <a:gd name="connsiteX13" fmla="*/ 414938 w 1400207"/>
              <a:gd name="connsiteY13" fmla="*/ 1128736 h 1461801"/>
              <a:gd name="connsiteX14" fmla="*/ 445674 w 1400207"/>
              <a:gd name="connsiteY14" fmla="*/ 1059579 h 1461801"/>
              <a:gd name="connsiteX15" fmla="*/ 461042 w 1400207"/>
              <a:gd name="connsiteY15" fmla="*/ 1013475 h 1461801"/>
              <a:gd name="connsiteX16" fmla="*/ 468726 w 1400207"/>
              <a:gd name="connsiteY16" fmla="*/ 990423 h 1461801"/>
              <a:gd name="connsiteX17" fmla="*/ 476410 w 1400207"/>
              <a:gd name="connsiteY17" fmla="*/ 936635 h 1461801"/>
              <a:gd name="connsiteX18" fmla="*/ 484094 w 1400207"/>
              <a:gd name="connsiteY18" fmla="*/ 905899 h 1461801"/>
              <a:gd name="connsiteX19" fmla="*/ 507146 w 1400207"/>
              <a:gd name="connsiteY19" fmla="*/ 806006 h 1461801"/>
              <a:gd name="connsiteX20" fmla="*/ 530198 w 1400207"/>
              <a:gd name="connsiteY20" fmla="*/ 721482 h 1461801"/>
              <a:gd name="connsiteX21" fmla="*/ 553250 w 1400207"/>
              <a:gd name="connsiteY21" fmla="*/ 644641 h 1461801"/>
              <a:gd name="connsiteX22" fmla="*/ 560934 w 1400207"/>
              <a:gd name="connsiteY22" fmla="*/ 621589 h 1461801"/>
              <a:gd name="connsiteX23" fmla="*/ 576302 w 1400207"/>
              <a:gd name="connsiteY23" fmla="*/ 514013 h 1461801"/>
              <a:gd name="connsiteX24" fmla="*/ 591671 w 1400207"/>
              <a:gd name="connsiteY24" fmla="*/ 467909 h 1461801"/>
              <a:gd name="connsiteX25" fmla="*/ 614723 w 1400207"/>
              <a:gd name="connsiteY25" fmla="*/ 398752 h 1461801"/>
              <a:gd name="connsiteX26" fmla="*/ 637775 w 1400207"/>
              <a:gd name="connsiteY26" fmla="*/ 329596 h 1461801"/>
              <a:gd name="connsiteX27" fmla="*/ 645459 w 1400207"/>
              <a:gd name="connsiteY27" fmla="*/ 306544 h 1461801"/>
              <a:gd name="connsiteX28" fmla="*/ 660827 w 1400207"/>
              <a:gd name="connsiteY28" fmla="*/ 283492 h 1461801"/>
              <a:gd name="connsiteX29" fmla="*/ 676195 w 1400207"/>
              <a:gd name="connsiteY29" fmla="*/ 237388 h 1461801"/>
              <a:gd name="connsiteX30" fmla="*/ 714615 w 1400207"/>
              <a:gd name="connsiteY30" fmla="*/ 191283 h 1461801"/>
              <a:gd name="connsiteX31" fmla="*/ 753035 w 1400207"/>
              <a:gd name="connsiteY31" fmla="*/ 152863 h 1461801"/>
              <a:gd name="connsiteX32" fmla="*/ 768403 w 1400207"/>
              <a:gd name="connsiteY32" fmla="*/ 129811 h 1461801"/>
              <a:gd name="connsiteX33" fmla="*/ 814508 w 1400207"/>
              <a:gd name="connsiteY33" fmla="*/ 99075 h 1461801"/>
              <a:gd name="connsiteX34" fmla="*/ 837560 w 1400207"/>
              <a:gd name="connsiteY34" fmla="*/ 83707 h 1461801"/>
              <a:gd name="connsiteX35" fmla="*/ 883664 w 1400207"/>
              <a:gd name="connsiteY35" fmla="*/ 68339 h 1461801"/>
              <a:gd name="connsiteX36" fmla="*/ 960504 w 1400207"/>
              <a:gd name="connsiteY36" fmla="*/ 45287 h 1461801"/>
              <a:gd name="connsiteX37" fmla="*/ 1014292 w 1400207"/>
              <a:gd name="connsiteY37" fmla="*/ 37603 h 1461801"/>
              <a:gd name="connsiteX38" fmla="*/ 1091133 w 1400207"/>
              <a:gd name="connsiteY38" fmla="*/ 29919 h 1461801"/>
              <a:gd name="connsiteX39" fmla="*/ 1398494 w 1400207"/>
              <a:gd name="connsiteY39" fmla="*/ 137495 h 1461801"/>
              <a:gd name="connsiteX0" fmla="*/ 0 w 1398494"/>
              <a:gd name="connsiteY0" fmla="*/ 1427837 h 1438173"/>
              <a:gd name="connsiteX1" fmla="*/ 153681 w 1398494"/>
              <a:gd name="connsiteY1" fmla="*/ 1427837 h 1438173"/>
              <a:gd name="connsiteX2" fmla="*/ 199785 w 1398494"/>
              <a:gd name="connsiteY2" fmla="*/ 1412469 h 1438173"/>
              <a:gd name="connsiteX3" fmla="*/ 222837 w 1398494"/>
              <a:gd name="connsiteY3" fmla="*/ 1404785 h 1438173"/>
              <a:gd name="connsiteX4" fmla="*/ 245889 w 1398494"/>
              <a:gd name="connsiteY4" fmla="*/ 1389417 h 1438173"/>
              <a:gd name="connsiteX5" fmla="*/ 291993 w 1398494"/>
              <a:gd name="connsiteY5" fmla="*/ 1350997 h 1438173"/>
              <a:gd name="connsiteX6" fmla="*/ 307361 w 1398494"/>
              <a:gd name="connsiteY6" fmla="*/ 1327945 h 1438173"/>
              <a:gd name="connsiteX7" fmla="*/ 322729 w 1398494"/>
              <a:gd name="connsiteY7" fmla="*/ 1312576 h 1438173"/>
              <a:gd name="connsiteX8" fmla="*/ 330413 w 1398494"/>
              <a:gd name="connsiteY8" fmla="*/ 1289524 h 1438173"/>
              <a:gd name="connsiteX9" fmla="*/ 345781 w 1398494"/>
              <a:gd name="connsiteY9" fmla="*/ 1266472 h 1438173"/>
              <a:gd name="connsiteX10" fmla="*/ 368834 w 1398494"/>
              <a:gd name="connsiteY10" fmla="*/ 1220368 h 1438173"/>
              <a:gd name="connsiteX11" fmla="*/ 384202 w 1398494"/>
              <a:gd name="connsiteY11" fmla="*/ 1174264 h 1438173"/>
              <a:gd name="connsiteX12" fmla="*/ 399570 w 1398494"/>
              <a:gd name="connsiteY12" fmla="*/ 1151212 h 1438173"/>
              <a:gd name="connsiteX13" fmla="*/ 414938 w 1398494"/>
              <a:gd name="connsiteY13" fmla="*/ 1105108 h 1438173"/>
              <a:gd name="connsiteX14" fmla="*/ 445674 w 1398494"/>
              <a:gd name="connsiteY14" fmla="*/ 1035951 h 1438173"/>
              <a:gd name="connsiteX15" fmla="*/ 461042 w 1398494"/>
              <a:gd name="connsiteY15" fmla="*/ 989847 h 1438173"/>
              <a:gd name="connsiteX16" fmla="*/ 468726 w 1398494"/>
              <a:gd name="connsiteY16" fmla="*/ 966795 h 1438173"/>
              <a:gd name="connsiteX17" fmla="*/ 476410 w 1398494"/>
              <a:gd name="connsiteY17" fmla="*/ 913007 h 1438173"/>
              <a:gd name="connsiteX18" fmla="*/ 484094 w 1398494"/>
              <a:gd name="connsiteY18" fmla="*/ 882271 h 1438173"/>
              <a:gd name="connsiteX19" fmla="*/ 507146 w 1398494"/>
              <a:gd name="connsiteY19" fmla="*/ 782378 h 1438173"/>
              <a:gd name="connsiteX20" fmla="*/ 530198 w 1398494"/>
              <a:gd name="connsiteY20" fmla="*/ 697854 h 1438173"/>
              <a:gd name="connsiteX21" fmla="*/ 553250 w 1398494"/>
              <a:gd name="connsiteY21" fmla="*/ 621013 h 1438173"/>
              <a:gd name="connsiteX22" fmla="*/ 560934 w 1398494"/>
              <a:gd name="connsiteY22" fmla="*/ 597961 h 1438173"/>
              <a:gd name="connsiteX23" fmla="*/ 576302 w 1398494"/>
              <a:gd name="connsiteY23" fmla="*/ 490385 h 1438173"/>
              <a:gd name="connsiteX24" fmla="*/ 591671 w 1398494"/>
              <a:gd name="connsiteY24" fmla="*/ 444281 h 1438173"/>
              <a:gd name="connsiteX25" fmla="*/ 614723 w 1398494"/>
              <a:gd name="connsiteY25" fmla="*/ 375124 h 1438173"/>
              <a:gd name="connsiteX26" fmla="*/ 637775 w 1398494"/>
              <a:gd name="connsiteY26" fmla="*/ 305968 h 1438173"/>
              <a:gd name="connsiteX27" fmla="*/ 645459 w 1398494"/>
              <a:gd name="connsiteY27" fmla="*/ 282916 h 1438173"/>
              <a:gd name="connsiteX28" fmla="*/ 660827 w 1398494"/>
              <a:gd name="connsiteY28" fmla="*/ 259864 h 1438173"/>
              <a:gd name="connsiteX29" fmla="*/ 676195 w 1398494"/>
              <a:gd name="connsiteY29" fmla="*/ 213760 h 1438173"/>
              <a:gd name="connsiteX30" fmla="*/ 714615 w 1398494"/>
              <a:gd name="connsiteY30" fmla="*/ 167655 h 1438173"/>
              <a:gd name="connsiteX31" fmla="*/ 753035 w 1398494"/>
              <a:gd name="connsiteY31" fmla="*/ 129235 h 1438173"/>
              <a:gd name="connsiteX32" fmla="*/ 768403 w 1398494"/>
              <a:gd name="connsiteY32" fmla="*/ 106183 h 1438173"/>
              <a:gd name="connsiteX33" fmla="*/ 814508 w 1398494"/>
              <a:gd name="connsiteY33" fmla="*/ 75447 h 1438173"/>
              <a:gd name="connsiteX34" fmla="*/ 837560 w 1398494"/>
              <a:gd name="connsiteY34" fmla="*/ 60079 h 1438173"/>
              <a:gd name="connsiteX35" fmla="*/ 883664 w 1398494"/>
              <a:gd name="connsiteY35" fmla="*/ 44711 h 1438173"/>
              <a:gd name="connsiteX36" fmla="*/ 960504 w 1398494"/>
              <a:gd name="connsiteY36" fmla="*/ 21659 h 1438173"/>
              <a:gd name="connsiteX37" fmla="*/ 1014292 w 1398494"/>
              <a:gd name="connsiteY37" fmla="*/ 13975 h 1438173"/>
              <a:gd name="connsiteX38" fmla="*/ 1091133 w 1398494"/>
              <a:gd name="connsiteY38" fmla="*/ 6291 h 1438173"/>
              <a:gd name="connsiteX39" fmla="*/ 1398494 w 1398494"/>
              <a:gd name="connsiteY39" fmla="*/ 113867 h 1438173"/>
              <a:gd name="connsiteX0" fmla="*/ 0 w 1144921"/>
              <a:gd name="connsiteY0" fmla="*/ 1425265 h 1435601"/>
              <a:gd name="connsiteX1" fmla="*/ 153681 w 1144921"/>
              <a:gd name="connsiteY1" fmla="*/ 1425265 h 1435601"/>
              <a:gd name="connsiteX2" fmla="*/ 199785 w 1144921"/>
              <a:gd name="connsiteY2" fmla="*/ 1409897 h 1435601"/>
              <a:gd name="connsiteX3" fmla="*/ 222837 w 1144921"/>
              <a:gd name="connsiteY3" fmla="*/ 1402213 h 1435601"/>
              <a:gd name="connsiteX4" fmla="*/ 245889 w 1144921"/>
              <a:gd name="connsiteY4" fmla="*/ 1386845 h 1435601"/>
              <a:gd name="connsiteX5" fmla="*/ 291993 w 1144921"/>
              <a:gd name="connsiteY5" fmla="*/ 1348425 h 1435601"/>
              <a:gd name="connsiteX6" fmla="*/ 307361 w 1144921"/>
              <a:gd name="connsiteY6" fmla="*/ 1325373 h 1435601"/>
              <a:gd name="connsiteX7" fmla="*/ 322729 w 1144921"/>
              <a:gd name="connsiteY7" fmla="*/ 1310004 h 1435601"/>
              <a:gd name="connsiteX8" fmla="*/ 330413 w 1144921"/>
              <a:gd name="connsiteY8" fmla="*/ 1286952 h 1435601"/>
              <a:gd name="connsiteX9" fmla="*/ 345781 w 1144921"/>
              <a:gd name="connsiteY9" fmla="*/ 1263900 h 1435601"/>
              <a:gd name="connsiteX10" fmla="*/ 368834 w 1144921"/>
              <a:gd name="connsiteY10" fmla="*/ 1217796 h 1435601"/>
              <a:gd name="connsiteX11" fmla="*/ 384202 w 1144921"/>
              <a:gd name="connsiteY11" fmla="*/ 1171692 h 1435601"/>
              <a:gd name="connsiteX12" fmla="*/ 399570 w 1144921"/>
              <a:gd name="connsiteY12" fmla="*/ 1148640 h 1435601"/>
              <a:gd name="connsiteX13" fmla="*/ 414938 w 1144921"/>
              <a:gd name="connsiteY13" fmla="*/ 1102536 h 1435601"/>
              <a:gd name="connsiteX14" fmla="*/ 445674 w 1144921"/>
              <a:gd name="connsiteY14" fmla="*/ 1033379 h 1435601"/>
              <a:gd name="connsiteX15" fmla="*/ 461042 w 1144921"/>
              <a:gd name="connsiteY15" fmla="*/ 987275 h 1435601"/>
              <a:gd name="connsiteX16" fmla="*/ 468726 w 1144921"/>
              <a:gd name="connsiteY16" fmla="*/ 964223 h 1435601"/>
              <a:gd name="connsiteX17" fmla="*/ 476410 w 1144921"/>
              <a:gd name="connsiteY17" fmla="*/ 910435 h 1435601"/>
              <a:gd name="connsiteX18" fmla="*/ 484094 w 1144921"/>
              <a:gd name="connsiteY18" fmla="*/ 879699 h 1435601"/>
              <a:gd name="connsiteX19" fmla="*/ 507146 w 1144921"/>
              <a:gd name="connsiteY19" fmla="*/ 779806 h 1435601"/>
              <a:gd name="connsiteX20" fmla="*/ 530198 w 1144921"/>
              <a:gd name="connsiteY20" fmla="*/ 695282 h 1435601"/>
              <a:gd name="connsiteX21" fmla="*/ 553250 w 1144921"/>
              <a:gd name="connsiteY21" fmla="*/ 618441 h 1435601"/>
              <a:gd name="connsiteX22" fmla="*/ 560934 w 1144921"/>
              <a:gd name="connsiteY22" fmla="*/ 595389 h 1435601"/>
              <a:gd name="connsiteX23" fmla="*/ 576302 w 1144921"/>
              <a:gd name="connsiteY23" fmla="*/ 487813 h 1435601"/>
              <a:gd name="connsiteX24" fmla="*/ 591671 w 1144921"/>
              <a:gd name="connsiteY24" fmla="*/ 441709 h 1435601"/>
              <a:gd name="connsiteX25" fmla="*/ 614723 w 1144921"/>
              <a:gd name="connsiteY25" fmla="*/ 372552 h 1435601"/>
              <a:gd name="connsiteX26" fmla="*/ 637775 w 1144921"/>
              <a:gd name="connsiteY26" fmla="*/ 303396 h 1435601"/>
              <a:gd name="connsiteX27" fmla="*/ 645459 w 1144921"/>
              <a:gd name="connsiteY27" fmla="*/ 280344 h 1435601"/>
              <a:gd name="connsiteX28" fmla="*/ 660827 w 1144921"/>
              <a:gd name="connsiteY28" fmla="*/ 257292 h 1435601"/>
              <a:gd name="connsiteX29" fmla="*/ 676195 w 1144921"/>
              <a:gd name="connsiteY29" fmla="*/ 211188 h 1435601"/>
              <a:gd name="connsiteX30" fmla="*/ 714615 w 1144921"/>
              <a:gd name="connsiteY30" fmla="*/ 165083 h 1435601"/>
              <a:gd name="connsiteX31" fmla="*/ 753035 w 1144921"/>
              <a:gd name="connsiteY31" fmla="*/ 126663 h 1435601"/>
              <a:gd name="connsiteX32" fmla="*/ 768403 w 1144921"/>
              <a:gd name="connsiteY32" fmla="*/ 103611 h 1435601"/>
              <a:gd name="connsiteX33" fmla="*/ 814508 w 1144921"/>
              <a:gd name="connsiteY33" fmla="*/ 72875 h 1435601"/>
              <a:gd name="connsiteX34" fmla="*/ 837560 w 1144921"/>
              <a:gd name="connsiteY34" fmla="*/ 57507 h 1435601"/>
              <a:gd name="connsiteX35" fmla="*/ 883664 w 1144921"/>
              <a:gd name="connsiteY35" fmla="*/ 42139 h 1435601"/>
              <a:gd name="connsiteX36" fmla="*/ 960504 w 1144921"/>
              <a:gd name="connsiteY36" fmla="*/ 19087 h 1435601"/>
              <a:gd name="connsiteX37" fmla="*/ 1014292 w 1144921"/>
              <a:gd name="connsiteY37" fmla="*/ 11403 h 1435601"/>
              <a:gd name="connsiteX38" fmla="*/ 1091133 w 1144921"/>
              <a:gd name="connsiteY38" fmla="*/ 3719 h 1435601"/>
              <a:gd name="connsiteX39" fmla="*/ 1144921 w 1144921"/>
              <a:gd name="connsiteY39" fmla="*/ 3719 h 1435601"/>
              <a:gd name="connsiteX0" fmla="*/ 0 w 2504995"/>
              <a:gd name="connsiteY0" fmla="*/ 1438710 h 1449046"/>
              <a:gd name="connsiteX1" fmla="*/ 153681 w 2504995"/>
              <a:gd name="connsiteY1" fmla="*/ 1438710 h 1449046"/>
              <a:gd name="connsiteX2" fmla="*/ 199785 w 2504995"/>
              <a:gd name="connsiteY2" fmla="*/ 1423342 h 1449046"/>
              <a:gd name="connsiteX3" fmla="*/ 222837 w 2504995"/>
              <a:gd name="connsiteY3" fmla="*/ 1415658 h 1449046"/>
              <a:gd name="connsiteX4" fmla="*/ 245889 w 2504995"/>
              <a:gd name="connsiteY4" fmla="*/ 1400290 h 1449046"/>
              <a:gd name="connsiteX5" fmla="*/ 291993 w 2504995"/>
              <a:gd name="connsiteY5" fmla="*/ 1361870 h 1449046"/>
              <a:gd name="connsiteX6" fmla="*/ 307361 w 2504995"/>
              <a:gd name="connsiteY6" fmla="*/ 1338818 h 1449046"/>
              <a:gd name="connsiteX7" fmla="*/ 322729 w 2504995"/>
              <a:gd name="connsiteY7" fmla="*/ 1323449 h 1449046"/>
              <a:gd name="connsiteX8" fmla="*/ 330413 w 2504995"/>
              <a:gd name="connsiteY8" fmla="*/ 1300397 h 1449046"/>
              <a:gd name="connsiteX9" fmla="*/ 345781 w 2504995"/>
              <a:gd name="connsiteY9" fmla="*/ 1277345 h 1449046"/>
              <a:gd name="connsiteX10" fmla="*/ 368834 w 2504995"/>
              <a:gd name="connsiteY10" fmla="*/ 1231241 h 1449046"/>
              <a:gd name="connsiteX11" fmla="*/ 384202 w 2504995"/>
              <a:gd name="connsiteY11" fmla="*/ 1185137 h 1449046"/>
              <a:gd name="connsiteX12" fmla="*/ 399570 w 2504995"/>
              <a:gd name="connsiteY12" fmla="*/ 1162085 h 1449046"/>
              <a:gd name="connsiteX13" fmla="*/ 414938 w 2504995"/>
              <a:gd name="connsiteY13" fmla="*/ 1115981 h 1449046"/>
              <a:gd name="connsiteX14" fmla="*/ 445674 w 2504995"/>
              <a:gd name="connsiteY14" fmla="*/ 1046824 h 1449046"/>
              <a:gd name="connsiteX15" fmla="*/ 461042 w 2504995"/>
              <a:gd name="connsiteY15" fmla="*/ 1000720 h 1449046"/>
              <a:gd name="connsiteX16" fmla="*/ 468726 w 2504995"/>
              <a:gd name="connsiteY16" fmla="*/ 977668 h 1449046"/>
              <a:gd name="connsiteX17" fmla="*/ 476410 w 2504995"/>
              <a:gd name="connsiteY17" fmla="*/ 923880 h 1449046"/>
              <a:gd name="connsiteX18" fmla="*/ 484094 w 2504995"/>
              <a:gd name="connsiteY18" fmla="*/ 893144 h 1449046"/>
              <a:gd name="connsiteX19" fmla="*/ 507146 w 2504995"/>
              <a:gd name="connsiteY19" fmla="*/ 793251 h 1449046"/>
              <a:gd name="connsiteX20" fmla="*/ 530198 w 2504995"/>
              <a:gd name="connsiteY20" fmla="*/ 708727 h 1449046"/>
              <a:gd name="connsiteX21" fmla="*/ 553250 w 2504995"/>
              <a:gd name="connsiteY21" fmla="*/ 631886 h 1449046"/>
              <a:gd name="connsiteX22" fmla="*/ 560934 w 2504995"/>
              <a:gd name="connsiteY22" fmla="*/ 608834 h 1449046"/>
              <a:gd name="connsiteX23" fmla="*/ 576302 w 2504995"/>
              <a:gd name="connsiteY23" fmla="*/ 501258 h 1449046"/>
              <a:gd name="connsiteX24" fmla="*/ 591671 w 2504995"/>
              <a:gd name="connsiteY24" fmla="*/ 455154 h 1449046"/>
              <a:gd name="connsiteX25" fmla="*/ 614723 w 2504995"/>
              <a:gd name="connsiteY25" fmla="*/ 385997 h 1449046"/>
              <a:gd name="connsiteX26" fmla="*/ 637775 w 2504995"/>
              <a:gd name="connsiteY26" fmla="*/ 316841 h 1449046"/>
              <a:gd name="connsiteX27" fmla="*/ 645459 w 2504995"/>
              <a:gd name="connsiteY27" fmla="*/ 293789 h 1449046"/>
              <a:gd name="connsiteX28" fmla="*/ 660827 w 2504995"/>
              <a:gd name="connsiteY28" fmla="*/ 270737 h 1449046"/>
              <a:gd name="connsiteX29" fmla="*/ 676195 w 2504995"/>
              <a:gd name="connsiteY29" fmla="*/ 224633 h 1449046"/>
              <a:gd name="connsiteX30" fmla="*/ 714615 w 2504995"/>
              <a:gd name="connsiteY30" fmla="*/ 178528 h 1449046"/>
              <a:gd name="connsiteX31" fmla="*/ 753035 w 2504995"/>
              <a:gd name="connsiteY31" fmla="*/ 140108 h 1449046"/>
              <a:gd name="connsiteX32" fmla="*/ 768403 w 2504995"/>
              <a:gd name="connsiteY32" fmla="*/ 117056 h 1449046"/>
              <a:gd name="connsiteX33" fmla="*/ 814508 w 2504995"/>
              <a:gd name="connsiteY33" fmla="*/ 86320 h 1449046"/>
              <a:gd name="connsiteX34" fmla="*/ 837560 w 2504995"/>
              <a:gd name="connsiteY34" fmla="*/ 70952 h 1449046"/>
              <a:gd name="connsiteX35" fmla="*/ 883664 w 2504995"/>
              <a:gd name="connsiteY35" fmla="*/ 55584 h 1449046"/>
              <a:gd name="connsiteX36" fmla="*/ 960504 w 2504995"/>
              <a:gd name="connsiteY36" fmla="*/ 32532 h 1449046"/>
              <a:gd name="connsiteX37" fmla="*/ 1014292 w 2504995"/>
              <a:gd name="connsiteY37" fmla="*/ 24848 h 1449046"/>
              <a:gd name="connsiteX38" fmla="*/ 1091133 w 2504995"/>
              <a:gd name="connsiteY38" fmla="*/ 17164 h 1449046"/>
              <a:gd name="connsiteX39" fmla="*/ 2504995 w 2504995"/>
              <a:gd name="connsiteY39" fmla="*/ 1796 h 1449046"/>
              <a:gd name="connsiteX0" fmla="*/ 0 w 1091133"/>
              <a:gd name="connsiteY0" fmla="*/ 1421546 h 1431882"/>
              <a:gd name="connsiteX1" fmla="*/ 153681 w 1091133"/>
              <a:gd name="connsiteY1" fmla="*/ 1421546 h 1431882"/>
              <a:gd name="connsiteX2" fmla="*/ 199785 w 1091133"/>
              <a:gd name="connsiteY2" fmla="*/ 1406178 h 1431882"/>
              <a:gd name="connsiteX3" fmla="*/ 222837 w 1091133"/>
              <a:gd name="connsiteY3" fmla="*/ 1398494 h 1431882"/>
              <a:gd name="connsiteX4" fmla="*/ 245889 w 1091133"/>
              <a:gd name="connsiteY4" fmla="*/ 1383126 h 1431882"/>
              <a:gd name="connsiteX5" fmla="*/ 291993 w 1091133"/>
              <a:gd name="connsiteY5" fmla="*/ 1344706 h 1431882"/>
              <a:gd name="connsiteX6" fmla="*/ 307361 w 1091133"/>
              <a:gd name="connsiteY6" fmla="*/ 1321654 h 1431882"/>
              <a:gd name="connsiteX7" fmla="*/ 322729 w 1091133"/>
              <a:gd name="connsiteY7" fmla="*/ 1306285 h 1431882"/>
              <a:gd name="connsiteX8" fmla="*/ 330413 w 1091133"/>
              <a:gd name="connsiteY8" fmla="*/ 1283233 h 1431882"/>
              <a:gd name="connsiteX9" fmla="*/ 345781 w 1091133"/>
              <a:gd name="connsiteY9" fmla="*/ 1260181 h 1431882"/>
              <a:gd name="connsiteX10" fmla="*/ 368834 w 1091133"/>
              <a:gd name="connsiteY10" fmla="*/ 1214077 h 1431882"/>
              <a:gd name="connsiteX11" fmla="*/ 384202 w 1091133"/>
              <a:gd name="connsiteY11" fmla="*/ 1167973 h 1431882"/>
              <a:gd name="connsiteX12" fmla="*/ 399570 w 1091133"/>
              <a:gd name="connsiteY12" fmla="*/ 1144921 h 1431882"/>
              <a:gd name="connsiteX13" fmla="*/ 414938 w 1091133"/>
              <a:gd name="connsiteY13" fmla="*/ 1098817 h 1431882"/>
              <a:gd name="connsiteX14" fmla="*/ 445674 w 1091133"/>
              <a:gd name="connsiteY14" fmla="*/ 1029660 h 1431882"/>
              <a:gd name="connsiteX15" fmla="*/ 461042 w 1091133"/>
              <a:gd name="connsiteY15" fmla="*/ 983556 h 1431882"/>
              <a:gd name="connsiteX16" fmla="*/ 468726 w 1091133"/>
              <a:gd name="connsiteY16" fmla="*/ 960504 h 1431882"/>
              <a:gd name="connsiteX17" fmla="*/ 476410 w 1091133"/>
              <a:gd name="connsiteY17" fmla="*/ 906716 h 1431882"/>
              <a:gd name="connsiteX18" fmla="*/ 484094 w 1091133"/>
              <a:gd name="connsiteY18" fmla="*/ 875980 h 1431882"/>
              <a:gd name="connsiteX19" fmla="*/ 507146 w 1091133"/>
              <a:gd name="connsiteY19" fmla="*/ 776087 h 1431882"/>
              <a:gd name="connsiteX20" fmla="*/ 530198 w 1091133"/>
              <a:gd name="connsiteY20" fmla="*/ 691563 h 1431882"/>
              <a:gd name="connsiteX21" fmla="*/ 553250 w 1091133"/>
              <a:gd name="connsiteY21" fmla="*/ 614722 h 1431882"/>
              <a:gd name="connsiteX22" fmla="*/ 560934 w 1091133"/>
              <a:gd name="connsiteY22" fmla="*/ 591670 h 1431882"/>
              <a:gd name="connsiteX23" fmla="*/ 576302 w 1091133"/>
              <a:gd name="connsiteY23" fmla="*/ 484094 h 1431882"/>
              <a:gd name="connsiteX24" fmla="*/ 591671 w 1091133"/>
              <a:gd name="connsiteY24" fmla="*/ 437990 h 1431882"/>
              <a:gd name="connsiteX25" fmla="*/ 614723 w 1091133"/>
              <a:gd name="connsiteY25" fmla="*/ 368833 h 1431882"/>
              <a:gd name="connsiteX26" fmla="*/ 637775 w 1091133"/>
              <a:gd name="connsiteY26" fmla="*/ 299677 h 1431882"/>
              <a:gd name="connsiteX27" fmla="*/ 645459 w 1091133"/>
              <a:gd name="connsiteY27" fmla="*/ 276625 h 1431882"/>
              <a:gd name="connsiteX28" fmla="*/ 660827 w 1091133"/>
              <a:gd name="connsiteY28" fmla="*/ 253573 h 1431882"/>
              <a:gd name="connsiteX29" fmla="*/ 676195 w 1091133"/>
              <a:gd name="connsiteY29" fmla="*/ 207469 h 1431882"/>
              <a:gd name="connsiteX30" fmla="*/ 714615 w 1091133"/>
              <a:gd name="connsiteY30" fmla="*/ 161364 h 1431882"/>
              <a:gd name="connsiteX31" fmla="*/ 753035 w 1091133"/>
              <a:gd name="connsiteY31" fmla="*/ 122944 h 1431882"/>
              <a:gd name="connsiteX32" fmla="*/ 768403 w 1091133"/>
              <a:gd name="connsiteY32" fmla="*/ 99892 h 1431882"/>
              <a:gd name="connsiteX33" fmla="*/ 814508 w 1091133"/>
              <a:gd name="connsiteY33" fmla="*/ 69156 h 1431882"/>
              <a:gd name="connsiteX34" fmla="*/ 837560 w 1091133"/>
              <a:gd name="connsiteY34" fmla="*/ 53788 h 1431882"/>
              <a:gd name="connsiteX35" fmla="*/ 883664 w 1091133"/>
              <a:gd name="connsiteY35" fmla="*/ 38420 h 1431882"/>
              <a:gd name="connsiteX36" fmla="*/ 960504 w 1091133"/>
              <a:gd name="connsiteY36" fmla="*/ 15368 h 1431882"/>
              <a:gd name="connsiteX37" fmla="*/ 1014292 w 1091133"/>
              <a:gd name="connsiteY37" fmla="*/ 7684 h 1431882"/>
              <a:gd name="connsiteX38" fmla="*/ 1091133 w 1091133"/>
              <a:gd name="connsiteY38" fmla="*/ 0 h 1431882"/>
              <a:gd name="connsiteX0" fmla="*/ 0 w 1091133"/>
              <a:gd name="connsiteY0" fmla="*/ 1444598 h 1447966"/>
              <a:gd name="connsiteX1" fmla="*/ 153681 w 1091133"/>
              <a:gd name="connsiteY1" fmla="*/ 1421546 h 1447966"/>
              <a:gd name="connsiteX2" fmla="*/ 199785 w 1091133"/>
              <a:gd name="connsiteY2" fmla="*/ 1406178 h 1447966"/>
              <a:gd name="connsiteX3" fmla="*/ 222837 w 1091133"/>
              <a:gd name="connsiteY3" fmla="*/ 1398494 h 1447966"/>
              <a:gd name="connsiteX4" fmla="*/ 245889 w 1091133"/>
              <a:gd name="connsiteY4" fmla="*/ 1383126 h 1447966"/>
              <a:gd name="connsiteX5" fmla="*/ 291993 w 1091133"/>
              <a:gd name="connsiteY5" fmla="*/ 1344706 h 1447966"/>
              <a:gd name="connsiteX6" fmla="*/ 307361 w 1091133"/>
              <a:gd name="connsiteY6" fmla="*/ 1321654 h 1447966"/>
              <a:gd name="connsiteX7" fmla="*/ 322729 w 1091133"/>
              <a:gd name="connsiteY7" fmla="*/ 1306285 h 1447966"/>
              <a:gd name="connsiteX8" fmla="*/ 330413 w 1091133"/>
              <a:gd name="connsiteY8" fmla="*/ 1283233 h 1447966"/>
              <a:gd name="connsiteX9" fmla="*/ 345781 w 1091133"/>
              <a:gd name="connsiteY9" fmla="*/ 1260181 h 1447966"/>
              <a:gd name="connsiteX10" fmla="*/ 368834 w 1091133"/>
              <a:gd name="connsiteY10" fmla="*/ 1214077 h 1447966"/>
              <a:gd name="connsiteX11" fmla="*/ 384202 w 1091133"/>
              <a:gd name="connsiteY11" fmla="*/ 1167973 h 1447966"/>
              <a:gd name="connsiteX12" fmla="*/ 399570 w 1091133"/>
              <a:gd name="connsiteY12" fmla="*/ 1144921 h 1447966"/>
              <a:gd name="connsiteX13" fmla="*/ 414938 w 1091133"/>
              <a:gd name="connsiteY13" fmla="*/ 1098817 h 1447966"/>
              <a:gd name="connsiteX14" fmla="*/ 445674 w 1091133"/>
              <a:gd name="connsiteY14" fmla="*/ 1029660 h 1447966"/>
              <a:gd name="connsiteX15" fmla="*/ 461042 w 1091133"/>
              <a:gd name="connsiteY15" fmla="*/ 983556 h 1447966"/>
              <a:gd name="connsiteX16" fmla="*/ 468726 w 1091133"/>
              <a:gd name="connsiteY16" fmla="*/ 960504 h 1447966"/>
              <a:gd name="connsiteX17" fmla="*/ 476410 w 1091133"/>
              <a:gd name="connsiteY17" fmla="*/ 906716 h 1447966"/>
              <a:gd name="connsiteX18" fmla="*/ 484094 w 1091133"/>
              <a:gd name="connsiteY18" fmla="*/ 875980 h 1447966"/>
              <a:gd name="connsiteX19" fmla="*/ 507146 w 1091133"/>
              <a:gd name="connsiteY19" fmla="*/ 776087 h 1447966"/>
              <a:gd name="connsiteX20" fmla="*/ 530198 w 1091133"/>
              <a:gd name="connsiteY20" fmla="*/ 691563 h 1447966"/>
              <a:gd name="connsiteX21" fmla="*/ 553250 w 1091133"/>
              <a:gd name="connsiteY21" fmla="*/ 614722 h 1447966"/>
              <a:gd name="connsiteX22" fmla="*/ 560934 w 1091133"/>
              <a:gd name="connsiteY22" fmla="*/ 591670 h 1447966"/>
              <a:gd name="connsiteX23" fmla="*/ 576302 w 1091133"/>
              <a:gd name="connsiteY23" fmla="*/ 484094 h 1447966"/>
              <a:gd name="connsiteX24" fmla="*/ 591671 w 1091133"/>
              <a:gd name="connsiteY24" fmla="*/ 437990 h 1447966"/>
              <a:gd name="connsiteX25" fmla="*/ 614723 w 1091133"/>
              <a:gd name="connsiteY25" fmla="*/ 368833 h 1447966"/>
              <a:gd name="connsiteX26" fmla="*/ 637775 w 1091133"/>
              <a:gd name="connsiteY26" fmla="*/ 299677 h 1447966"/>
              <a:gd name="connsiteX27" fmla="*/ 645459 w 1091133"/>
              <a:gd name="connsiteY27" fmla="*/ 276625 h 1447966"/>
              <a:gd name="connsiteX28" fmla="*/ 660827 w 1091133"/>
              <a:gd name="connsiteY28" fmla="*/ 253573 h 1447966"/>
              <a:gd name="connsiteX29" fmla="*/ 676195 w 1091133"/>
              <a:gd name="connsiteY29" fmla="*/ 207469 h 1447966"/>
              <a:gd name="connsiteX30" fmla="*/ 714615 w 1091133"/>
              <a:gd name="connsiteY30" fmla="*/ 161364 h 1447966"/>
              <a:gd name="connsiteX31" fmla="*/ 753035 w 1091133"/>
              <a:gd name="connsiteY31" fmla="*/ 122944 h 1447966"/>
              <a:gd name="connsiteX32" fmla="*/ 768403 w 1091133"/>
              <a:gd name="connsiteY32" fmla="*/ 99892 h 1447966"/>
              <a:gd name="connsiteX33" fmla="*/ 814508 w 1091133"/>
              <a:gd name="connsiteY33" fmla="*/ 69156 h 1447966"/>
              <a:gd name="connsiteX34" fmla="*/ 837560 w 1091133"/>
              <a:gd name="connsiteY34" fmla="*/ 53788 h 1447966"/>
              <a:gd name="connsiteX35" fmla="*/ 883664 w 1091133"/>
              <a:gd name="connsiteY35" fmla="*/ 38420 h 1447966"/>
              <a:gd name="connsiteX36" fmla="*/ 960504 w 1091133"/>
              <a:gd name="connsiteY36" fmla="*/ 15368 h 1447966"/>
              <a:gd name="connsiteX37" fmla="*/ 1014292 w 1091133"/>
              <a:gd name="connsiteY37" fmla="*/ 7684 h 1447966"/>
              <a:gd name="connsiteX38" fmla="*/ 1091133 w 1091133"/>
              <a:gd name="connsiteY38" fmla="*/ 0 h 1447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1091133" h="1447966">
                <a:moveTo>
                  <a:pt x="0" y="1444598"/>
                </a:moveTo>
                <a:cubicBezTo>
                  <a:pt x="66508" y="1457900"/>
                  <a:pt x="120384" y="1427949"/>
                  <a:pt x="153681" y="1421546"/>
                </a:cubicBezTo>
                <a:cubicBezTo>
                  <a:pt x="186978" y="1415143"/>
                  <a:pt x="184417" y="1411301"/>
                  <a:pt x="199785" y="1406178"/>
                </a:cubicBezTo>
                <a:cubicBezTo>
                  <a:pt x="207469" y="1403617"/>
                  <a:pt x="216098" y="1402987"/>
                  <a:pt x="222837" y="1398494"/>
                </a:cubicBezTo>
                <a:cubicBezTo>
                  <a:pt x="230521" y="1393371"/>
                  <a:pt x="238794" y="1389038"/>
                  <a:pt x="245889" y="1383126"/>
                </a:cubicBezTo>
                <a:cubicBezTo>
                  <a:pt x="305053" y="1333822"/>
                  <a:pt x="234759" y="1382862"/>
                  <a:pt x="291993" y="1344706"/>
                </a:cubicBezTo>
                <a:cubicBezTo>
                  <a:pt x="297116" y="1337022"/>
                  <a:pt x="301592" y="1328865"/>
                  <a:pt x="307361" y="1321654"/>
                </a:cubicBezTo>
                <a:cubicBezTo>
                  <a:pt x="311887" y="1315997"/>
                  <a:pt x="319002" y="1312497"/>
                  <a:pt x="322729" y="1306285"/>
                </a:cubicBezTo>
                <a:cubicBezTo>
                  <a:pt x="326896" y="1299340"/>
                  <a:pt x="326791" y="1290478"/>
                  <a:pt x="330413" y="1283233"/>
                </a:cubicBezTo>
                <a:cubicBezTo>
                  <a:pt x="334543" y="1274973"/>
                  <a:pt x="341651" y="1268441"/>
                  <a:pt x="345781" y="1260181"/>
                </a:cubicBezTo>
                <a:cubicBezTo>
                  <a:pt x="377590" y="1196563"/>
                  <a:pt x="324794" y="1280132"/>
                  <a:pt x="368834" y="1214077"/>
                </a:cubicBezTo>
                <a:cubicBezTo>
                  <a:pt x="373957" y="1198709"/>
                  <a:pt x="375216" y="1181452"/>
                  <a:pt x="384202" y="1167973"/>
                </a:cubicBezTo>
                <a:cubicBezTo>
                  <a:pt x="389325" y="1160289"/>
                  <a:pt x="395819" y="1153360"/>
                  <a:pt x="399570" y="1144921"/>
                </a:cubicBezTo>
                <a:cubicBezTo>
                  <a:pt x="406149" y="1130118"/>
                  <a:pt x="405953" y="1112296"/>
                  <a:pt x="414938" y="1098817"/>
                </a:cubicBezTo>
                <a:cubicBezTo>
                  <a:pt x="439291" y="1062285"/>
                  <a:pt x="427386" y="1084525"/>
                  <a:pt x="445674" y="1029660"/>
                </a:cubicBezTo>
                <a:lnTo>
                  <a:pt x="461042" y="983556"/>
                </a:lnTo>
                <a:lnTo>
                  <a:pt x="468726" y="960504"/>
                </a:lnTo>
                <a:cubicBezTo>
                  <a:pt x="471287" y="942575"/>
                  <a:pt x="473170" y="924535"/>
                  <a:pt x="476410" y="906716"/>
                </a:cubicBezTo>
                <a:cubicBezTo>
                  <a:pt x="478299" y="896326"/>
                  <a:pt x="481803" y="886289"/>
                  <a:pt x="484094" y="875980"/>
                </a:cubicBezTo>
                <a:cubicBezTo>
                  <a:pt x="492222" y="839405"/>
                  <a:pt x="494591" y="813751"/>
                  <a:pt x="507146" y="776087"/>
                </a:cubicBezTo>
                <a:cubicBezTo>
                  <a:pt x="521509" y="732998"/>
                  <a:pt x="512866" y="760893"/>
                  <a:pt x="530198" y="691563"/>
                </a:cubicBezTo>
                <a:cubicBezTo>
                  <a:pt x="541811" y="645112"/>
                  <a:pt x="534543" y="670844"/>
                  <a:pt x="553250" y="614722"/>
                </a:cubicBezTo>
                <a:lnTo>
                  <a:pt x="560934" y="591670"/>
                </a:lnTo>
                <a:cubicBezTo>
                  <a:pt x="564629" y="558417"/>
                  <a:pt x="567128" y="517731"/>
                  <a:pt x="576302" y="484094"/>
                </a:cubicBezTo>
                <a:cubicBezTo>
                  <a:pt x="580565" y="468465"/>
                  <a:pt x="586548" y="453358"/>
                  <a:pt x="591671" y="437990"/>
                </a:cubicBezTo>
                <a:lnTo>
                  <a:pt x="614723" y="368833"/>
                </a:lnTo>
                <a:lnTo>
                  <a:pt x="637775" y="299677"/>
                </a:lnTo>
                <a:cubicBezTo>
                  <a:pt x="640336" y="291993"/>
                  <a:pt x="640966" y="283364"/>
                  <a:pt x="645459" y="276625"/>
                </a:cubicBezTo>
                <a:cubicBezTo>
                  <a:pt x="650582" y="268941"/>
                  <a:pt x="657076" y="262012"/>
                  <a:pt x="660827" y="253573"/>
                </a:cubicBezTo>
                <a:cubicBezTo>
                  <a:pt x="667406" y="238770"/>
                  <a:pt x="667209" y="220948"/>
                  <a:pt x="676195" y="207469"/>
                </a:cubicBezTo>
                <a:cubicBezTo>
                  <a:pt x="714351" y="150236"/>
                  <a:pt x="665312" y="220529"/>
                  <a:pt x="714615" y="161364"/>
                </a:cubicBezTo>
                <a:cubicBezTo>
                  <a:pt x="746630" y="122945"/>
                  <a:pt x="710775" y="151118"/>
                  <a:pt x="753035" y="122944"/>
                </a:cubicBezTo>
                <a:cubicBezTo>
                  <a:pt x="758158" y="115260"/>
                  <a:pt x="761453" y="105973"/>
                  <a:pt x="768403" y="99892"/>
                </a:cubicBezTo>
                <a:cubicBezTo>
                  <a:pt x="782303" y="87729"/>
                  <a:pt x="799140" y="79401"/>
                  <a:pt x="814508" y="69156"/>
                </a:cubicBezTo>
                <a:cubicBezTo>
                  <a:pt x="822192" y="64033"/>
                  <a:pt x="828799" y="56708"/>
                  <a:pt x="837560" y="53788"/>
                </a:cubicBezTo>
                <a:lnTo>
                  <a:pt x="883664" y="38420"/>
                </a:lnTo>
                <a:cubicBezTo>
                  <a:pt x="908937" y="29996"/>
                  <a:pt x="934168" y="20156"/>
                  <a:pt x="960504" y="15368"/>
                </a:cubicBezTo>
                <a:cubicBezTo>
                  <a:pt x="978323" y="12128"/>
                  <a:pt x="996305" y="9800"/>
                  <a:pt x="1014292" y="7684"/>
                </a:cubicBezTo>
                <a:cubicBezTo>
                  <a:pt x="1039857" y="4676"/>
                  <a:pt x="842683" y="3842"/>
                  <a:pt x="1091133" y="0"/>
                </a:cubicBezTo>
              </a:path>
            </a:pathLst>
          </a:custGeom>
          <a:noFill/>
          <a:ln w="38100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Textfeld 41">
            <a:extLst>
              <a:ext uri="{FF2B5EF4-FFF2-40B4-BE49-F238E27FC236}">
                <a16:creationId xmlns:a16="http://schemas.microsoft.com/office/drawing/2014/main" id="{A8017ED8-E592-D441-8FB9-8C9E53CBC415}"/>
              </a:ext>
            </a:extLst>
          </p:cNvPr>
          <p:cNvSpPr txBox="1"/>
          <p:nvPr/>
        </p:nvSpPr>
        <p:spPr>
          <a:xfrm>
            <a:off x="5329456" y="4085042"/>
            <a:ext cx="28886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Beispiel 2: </a:t>
            </a:r>
            <a:r>
              <a:rPr lang="de-DE" sz="1400" dirty="0"/>
              <a:t>Summe zweier </a:t>
            </a:r>
            <a:r>
              <a:rPr lang="de-DE" sz="1400" dirty="0" err="1"/>
              <a:t>Sigmoid</a:t>
            </a:r>
            <a:endParaRPr lang="de-DE" dirty="0"/>
          </a:p>
          <a:p>
            <a:endParaRPr lang="de-DE" dirty="0"/>
          </a:p>
        </p:txBody>
      </p:sp>
      <p:cxnSp>
        <p:nvCxnSpPr>
          <p:cNvPr id="51" name="Gerade Verbindung 50">
            <a:extLst>
              <a:ext uri="{FF2B5EF4-FFF2-40B4-BE49-F238E27FC236}">
                <a16:creationId xmlns:a16="http://schemas.microsoft.com/office/drawing/2014/main" id="{17206F0E-6175-DF4C-B592-3DCAB4F0E871}"/>
              </a:ext>
            </a:extLst>
          </p:cNvPr>
          <p:cNvCxnSpPr/>
          <p:nvPr/>
        </p:nvCxnSpPr>
        <p:spPr>
          <a:xfrm>
            <a:off x="1003107" y="4164746"/>
            <a:ext cx="3799304" cy="0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Gerade Verbindung 51">
            <a:extLst>
              <a:ext uri="{FF2B5EF4-FFF2-40B4-BE49-F238E27FC236}">
                <a16:creationId xmlns:a16="http://schemas.microsoft.com/office/drawing/2014/main" id="{12912BFD-6105-7E43-9DD1-BB6B0BC61760}"/>
              </a:ext>
            </a:extLst>
          </p:cNvPr>
          <p:cNvCxnSpPr>
            <a:cxnSpLocks/>
          </p:cNvCxnSpPr>
          <p:nvPr/>
        </p:nvCxnSpPr>
        <p:spPr>
          <a:xfrm flipV="1">
            <a:off x="5321784" y="4348965"/>
            <a:ext cx="0" cy="1667992"/>
          </a:xfrm>
          <a:prstGeom prst="line">
            <a:avLst/>
          </a:prstGeom>
          <a:ln w="95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test">
            <a:hlinkClick r:id="" action="ppaction://media"/>
            <a:extLst>
              <a:ext uri="{FF2B5EF4-FFF2-40B4-BE49-F238E27FC236}">
                <a16:creationId xmlns:a16="http://schemas.microsoft.com/office/drawing/2014/main" id="{CEB908E0-61BE-1945-88A3-6A8F5E62C60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14281" t="11475" r="8593" b="51713"/>
          <a:stretch/>
        </p:blipFill>
        <p:spPr>
          <a:xfrm>
            <a:off x="5404367" y="4431650"/>
            <a:ext cx="3589288" cy="171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23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4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4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  <p:bldLst>
      <p:bldP spid="43" grpId="0"/>
      <p:bldP spid="12" grpId="0"/>
      <p:bldP spid="15" grpId="0"/>
      <p:bldP spid="21" grpId="0"/>
      <p:bldP spid="36" grpId="1" animBg="1"/>
      <p:bldP spid="4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Methoden: Neuronales Netz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7</a:t>
            </a:fld>
            <a:endParaRPr lang="de-DE" sz="16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E678FB-384C-774B-8513-A39A1ED8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4840"/>
            <a:ext cx="7339733" cy="4542523"/>
          </a:xfrm>
        </p:spPr>
        <p:txBody>
          <a:bodyPr>
            <a:noAutofit/>
          </a:bodyPr>
          <a:lstStyle/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1800" b="1" dirty="0"/>
              <a:t>Struktur</a:t>
            </a:r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1800" b="1" dirty="0"/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1800" b="1" dirty="0"/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1800" b="1" dirty="0"/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1800" b="1" dirty="0"/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1800" b="1" dirty="0"/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1800" b="1" dirty="0"/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1800" b="1" dirty="0"/>
              <a:t>Optimierung:    </a:t>
            </a:r>
            <a:r>
              <a:rPr lang="de-DE" sz="1800" b="1" dirty="0" err="1"/>
              <a:t>Gradientenverfahren</a:t>
            </a:r>
            <a:r>
              <a:rPr lang="de-DE" sz="1800" b="1" dirty="0"/>
              <a:t>      </a:t>
            </a:r>
            <a:r>
              <a:rPr lang="de-DE" sz="1800" i="1" dirty="0"/>
              <a:t>„Backpropagation“</a:t>
            </a:r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1600" dirty="0"/>
              <a:t>Wie muss man die Parameter </a:t>
            </a:r>
            <a:r>
              <a:rPr lang="de-DE" sz="1600" i="1" dirty="0" err="1"/>
              <a:t>w</a:t>
            </a:r>
            <a:r>
              <a:rPr lang="de-DE" sz="1600" dirty="0"/>
              <a:t> verändern, um den Fehler </a:t>
            </a:r>
            <a:r>
              <a:rPr lang="de-DE" sz="1600" i="1" dirty="0"/>
              <a:t>E</a:t>
            </a:r>
            <a:r>
              <a:rPr lang="de-DE" sz="1600" dirty="0"/>
              <a:t> zu minimieren?</a:t>
            </a:r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600" dirty="0">
              <a:sym typeface="Wingdings" pitchFamily="2" charset="2"/>
            </a:endParaRPr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2000" dirty="0">
                <a:sym typeface="Wingdings" pitchFamily="2" charset="2"/>
              </a:rPr>
              <a:t>	  -	 </a:t>
            </a:r>
            <a:r>
              <a:rPr lang="de-DE" dirty="0">
                <a:sym typeface="Wingdings" pitchFamily="2" charset="2"/>
              </a:rPr>
              <a:t>d.h. Verändert man die Gewichte in diese Richtung, wird der Fehler kleiner.</a:t>
            </a:r>
            <a:endParaRPr lang="de-DE" sz="1600" dirty="0">
              <a:sym typeface="Wingdings" pitchFamily="2" charset="2"/>
            </a:endParaRPr>
          </a:p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2000" dirty="0">
              <a:sym typeface="Wingdings" pitchFamily="2" charset="2"/>
            </a:endParaRPr>
          </a:p>
          <a:p>
            <a:pPr marL="463550" lvl="3" indent="-285750">
              <a:lnSpc>
                <a:spcPct val="100000"/>
              </a:lnSpc>
              <a:spcAft>
                <a:spcPts val="0"/>
              </a:spcAft>
            </a:pPr>
            <a:r>
              <a:rPr lang="de-DE" sz="1600" dirty="0">
                <a:sym typeface="Wingdings" pitchFamily="2" charset="2"/>
              </a:rPr>
              <a:t>Wie quantifiziert man die Abweichung von Vorhersage und ‚Wahrheit‘?</a:t>
            </a:r>
          </a:p>
          <a:p>
            <a:pPr marL="463550" lvl="3" indent="-285750">
              <a:lnSpc>
                <a:spcPct val="100000"/>
              </a:lnSpc>
              <a:spcAft>
                <a:spcPts val="0"/>
              </a:spcAft>
            </a:pPr>
            <a:r>
              <a:rPr lang="de-DE" sz="1600" dirty="0">
                <a:sym typeface="Wingdings" pitchFamily="2" charset="2"/>
              </a:rPr>
              <a:t>Welche Größe soll optimiert werden? </a:t>
            </a:r>
            <a:br>
              <a:rPr lang="de-DE" sz="2000" i="1" dirty="0">
                <a:sym typeface="Wingdings" pitchFamily="2" charset="2"/>
              </a:rPr>
            </a:br>
            <a:endParaRPr lang="de-DE" sz="1600" dirty="0">
              <a:sym typeface="Wingdings" pitchFamily="2" charset="2"/>
            </a:endParaRPr>
          </a:p>
        </p:txBody>
      </p:sp>
      <p:sp>
        <p:nvSpPr>
          <p:cNvPr id="7" name="Inhaltsplatzhalter 3">
            <a:extLst>
              <a:ext uri="{FF2B5EF4-FFF2-40B4-BE49-F238E27FC236}">
                <a16:creationId xmlns:a16="http://schemas.microsoft.com/office/drawing/2014/main" id="{521B5921-2B41-0547-AF1B-A7B3FB489F29}"/>
              </a:ext>
            </a:extLst>
          </p:cNvPr>
          <p:cNvSpPr txBox="1">
            <a:spLocks/>
          </p:cNvSpPr>
          <p:nvPr/>
        </p:nvSpPr>
        <p:spPr>
          <a:xfrm>
            <a:off x="3863525" y="1500021"/>
            <a:ext cx="7339733" cy="4542523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63550" lvl="3" indent="-285750">
              <a:lnSpc>
                <a:spcPct val="100000"/>
              </a:lnSpc>
              <a:spcAft>
                <a:spcPts val="0"/>
              </a:spcAft>
            </a:pPr>
            <a:endParaRPr lang="de-DE" sz="18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C6D34C4-95B4-734A-BB4F-9F80972B3B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712" y="1487246"/>
            <a:ext cx="1746907" cy="681976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7CF9551E-61B8-8941-95F2-3F6339BA5556}"/>
              </a:ext>
            </a:extLst>
          </p:cNvPr>
          <p:cNvSpPr txBox="1"/>
          <p:nvPr/>
        </p:nvSpPr>
        <p:spPr>
          <a:xfrm>
            <a:off x="1946185" y="1664485"/>
            <a:ext cx="1324593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 Schicht:</a:t>
            </a:r>
          </a:p>
          <a:p>
            <a:endParaRPr lang="de-DE" sz="1600" dirty="0"/>
          </a:p>
          <a:p>
            <a:endParaRPr lang="de-DE" sz="1600" dirty="0"/>
          </a:p>
          <a:p>
            <a:r>
              <a:rPr lang="de-DE" dirty="0"/>
              <a:t>2 Schichten:</a:t>
            </a:r>
          </a:p>
          <a:p>
            <a:endParaRPr lang="de-DE" dirty="0"/>
          </a:p>
          <a:p>
            <a:r>
              <a:rPr lang="de-DE" dirty="0"/>
              <a:t>    ...</a:t>
            </a:r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B57CD19-7409-2443-BADA-0A72A78DA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929" y="2298606"/>
            <a:ext cx="2780365" cy="681976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49FC5EA-659B-3743-BA6D-6E89552F5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69411" y="4225585"/>
            <a:ext cx="377167" cy="50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93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Methoden: Neuronales Netz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8</a:t>
            </a:fld>
            <a:endParaRPr lang="de-DE" sz="16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E678FB-384C-774B-8513-A39A1ED8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4840"/>
            <a:ext cx="7339733" cy="4542523"/>
          </a:xfrm>
        </p:spPr>
        <p:txBody>
          <a:bodyPr>
            <a:noAutofit/>
          </a:bodyPr>
          <a:lstStyle/>
          <a:p>
            <a:pPr marL="177800" lvl="3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1600" dirty="0">
                <a:sym typeface="Wingdings" pitchFamily="2" charset="2"/>
              </a:rPr>
              <a:t>Welche Größe soll optimiert werden? </a:t>
            </a:r>
          </a:p>
          <a:p>
            <a:pPr marL="463550" lvl="3" indent="-193675">
              <a:lnSpc>
                <a:spcPct val="150000"/>
              </a:lnSpc>
              <a:spcAft>
                <a:spcPts val="0"/>
              </a:spcAft>
            </a:pPr>
            <a:r>
              <a:rPr lang="de-DE" sz="1600" dirty="0">
                <a:sym typeface="Wingdings" pitchFamily="2" charset="2"/>
              </a:rPr>
              <a:t>normalverteilte Fehler: Summe der Fehlerquadrate</a:t>
            </a:r>
          </a:p>
          <a:p>
            <a:pPr marL="463550" lvl="3" indent="-193675">
              <a:lnSpc>
                <a:spcPct val="150000"/>
              </a:lnSpc>
              <a:spcAft>
                <a:spcPts val="0"/>
              </a:spcAft>
            </a:pPr>
            <a:endParaRPr lang="de-DE" sz="1600" dirty="0">
              <a:sym typeface="Wingdings" pitchFamily="2" charset="2"/>
            </a:endParaRPr>
          </a:p>
          <a:p>
            <a:pPr marL="463550" lvl="3" indent="-193675">
              <a:lnSpc>
                <a:spcPct val="100000"/>
              </a:lnSpc>
              <a:spcAft>
                <a:spcPts val="0"/>
              </a:spcAft>
            </a:pPr>
            <a:r>
              <a:rPr lang="de-DE" sz="1600" dirty="0">
                <a:sym typeface="Wingdings" pitchFamily="2" charset="2"/>
              </a:rPr>
              <a:t>binäre Variable: </a:t>
            </a:r>
            <a:r>
              <a:rPr lang="de-DE" sz="1600" i="1" dirty="0">
                <a:sym typeface="Wingdings" pitchFamily="2" charset="2"/>
              </a:rPr>
              <a:t>Cross-</a:t>
            </a:r>
            <a:r>
              <a:rPr lang="de-DE" sz="1600" i="1" dirty="0" err="1">
                <a:sym typeface="Wingdings" pitchFamily="2" charset="2"/>
              </a:rPr>
              <a:t>Entropy</a:t>
            </a:r>
            <a:br>
              <a:rPr lang="de-DE" sz="2000" i="1" dirty="0">
                <a:sym typeface="Wingdings" pitchFamily="2" charset="2"/>
              </a:rPr>
            </a:br>
            <a:r>
              <a:rPr lang="de-DE" sz="1600" dirty="0">
                <a:sym typeface="Wingdings" pitchFamily="2" charset="2"/>
              </a:rPr>
              <a:t>für Abweichungen der Wahrheit (0/1) von vorhergesagter Wahrscheinlichkeit (0-1)</a:t>
            </a:r>
          </a:p>
          <a:p>
            <a:pPr marL="463550" lvl="3" indent="-193675">
              <a:lnSpc>
                <a:spcPct val="100000"/>
              </a:lnSpc>
              <a:spcAft>
                <a:spcPts val="0"/>
              </a:spcAft>
            </a:pPr>
            <a:endParaRPr lang="de-DE" sz="1600" dirty="0">
              <a:sym typeface="Wingdings" pitchFamily="2" charset="2"/>
            </a:endParaRPr>
          </a:p>
          <a:p>
            <a:pPr marL="774700" lvl="3" indent="-285750">
              <a:lnSpc>
                <a:spcPct val="100000"/>
              </a:lnSpc>
              <a:spcAft>
                <a:spcPts val="0"/>
              </a:spcAft>
            </a:pPr>
            <a:r>
              <a:rPr lang="de-DE" sz="1600" dirty="0" err="1">
                <a:sym typeface="Wingdings" pitchFamily="2" charset="2"/>
              </a:rPr>
              <a:t>konfidente</a:t>
            </a:r>
            <a:r>
              <a:rPr lang="de-DE" sz="1600" dirty="0">
                <a:sym typeface="Wingdings" pitchFamily="2" charset="2"/>
              </a:rPr>
              <a:t> Falsch-Vorhersage </a:t>
            </a:r>
            <a:br>
              <a:rPr lang="de-DE" sz="1600" dirty="0">
                <a:sym typeface="Wingdings" pitchFamily="2" charset="2"/>
              </a:rPr>
            </a:br>
            <a:r>
              <a:rPr lang="de-DE" sz="1600" dirty="0">
                <a:sym typeface="Wingdings" pitchFamily="2" charset="2"/>
              </a:rPr>
              <a:t>wird überproportional bestraft</a:t>
            </a:r>
          </a:p>
          <a:p>
            <a:pPr marL="774700" lvl="3" indent="-285750">
              <a:lnSpc>
                <a:spcPct val="100000"/>
              </a:lnSpc>
              <a:spcAft>
                <a:spcPts val="0"/>
              </a:spcAft>
            </a:pPr>
            <a:endParaRPr lang="de-DE" sz="1600" dirty="0">
              <a:sym typeface="Wingdings" pitchFamily="2" charset="2"/>
            </a:endParaRPr>
          </a:p>
          <a:p>
            <a:pPr marL="774700" lvl="3" indent="-285750">
              <a:lnSpc>
                <a:spcPct val="100000"/>
              </a:lnSpc>
              <a:spcAft>
                <a:spcPts val="0"/>
              </a:spcAft>
            </a:pPr>
            <a:endParaRPr lang="de-DE" sz="1600" dirty="0">
              <a:sym typeface="Wingdings" pitchFamily="2" charset="2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B2AB61A-9746-B246-89B7-4B93993D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0542" y="3273509"/>
            <a:ext cx="3558008" cy="2540520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6F97C18A-F0DE-A24C-90F1-F01CDB149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5726" y="1894581"/>
            <a:ext cx="1518138" cy="43534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321E449-21AE-C741-B7E6-36DF03F49D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2561" y="4152900"/>
            <a:ext cx="3678824" cy="434112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7787399-E7DF-C14C-82B6-D403DE083331}"/>
              </a:ext>
            </a:extLst>
          </p:cNvPr>
          <p:cNvSpPr txBox="1"/>
          <p:nvPr/>
        </p:nvSpPr>
        <p:spPr>
          <a:xfrm>
            <a:off x="2184328" y="4748189"/>
            <a:ext cx="1061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Wahrheit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9563977-630E-674A-AE85-BA60114F990A}"/>
              </a:ext>
            </a:extLst>
          </p:cNvPr>
          <p:cNvCxnSpPr>
            <a:cxnSpLocks/>
          </p:cNvCxnSpPr>
          <p:nvPr/>
        </p:nvCxnSpPr>
        <p:spPr>
          <a:xfrm flipH="1" flipV="1">
            <a:off x="2278406" y="4464642"/>
            <a:ext cx="204265" cy="25107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>
            <a:extLst>
              <a:ext uri="{FF2B5EF4-FFF2-40B4-BE49-F238E27FC236}">
                <a16:creationId xmlns:a16="http://schemas.microsoft.com/office/drawing/2014/main" id="{60D4F605-5C86-6349-BCB7-E6321B95F7B0}"/>
              </a:ext>
            </a:extLst>
          </p:cNvPr>
          <p:cNvSpPr txBox="1"/>
          <p:nvPr/>
        </p:nvSpPr>
        <p:spPr>
          <a:xfrm>
            <a:off x="3595256" y="4704569"/>
            <a:ext cx="1244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Vorhersage</a:t>
            </a:r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372540C-7936-6942-B0F6-B289B3473134}"/>
              </a:ext>
            </a:extLst>
          </p:cNvPr>
          <p:cNvCxnSpPr/>
          <p:nvPr/>
        </p:nvCxnSpPr>
        <p:spPr>
          <a:xfrm flipV="1">
            <a:off x="4334067" y="4479652"/>
            <a:ext cx="248525" cy="2510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3916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Methoden: Neuronales Netz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9</a:t>
            </a:fld>
            <a:endParaRPr lang="de-DE" sz="1600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0E678FB-384C-774B-8513-A39A1ED8A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59" y="1474840"/>
            <a:ext cx="7775591" cy="4963926"/>
          </a:xfrm>
        </p:spPr>
        <p:txBody>
          <a:bodyPr>
            <a:noAutofit/>
          </a:bodyPr>
          <a:lstStyle/>
          <a:p>
            <a:r>
              <a:rPr lang="de-DE" sz="1600" dirty="0"/>
              <a:t>Typ: </a:t>
            </a:r>
            <a:r>
              <a:rPr lang="de-DE" sz="1600" i="1" dirty="0" err="1"/>
              <a:t>Multilayer</a:t>
            </a:r>
            <a:r>
              <a:rPr lang="de-DE" sz="1600" i="1" dirty="0"/>
              <a:t> </a:t>
            </a:r>
            <a:r>
              <a:rPr lang="de-DE" sz="1600" i="1" dirty="0" err="1"/>
              <a:t>Perceptron</a:t>
            </a:r>
            <a:r>
              <a:rPr lang="de-DE" sz="1600" i="1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Werbos</a:t>
            </a:r>
            <a:r>
              <a:rPr lang="de-DE" sz="1100" dirty="0"/>
              <a:t>, 1974)</a:t>
            </a:r>
          </a:p>
          <a:p>
            <a:pPr lvl="3">
              <a:lnSpc>
                <a:spcPct val="100000"/>
              </a:lnSpc>
              <a:spcAft>
                <a:spcPts val="0"/>
              </a:spcAft>
            </a:pPr>
            <a:r>
              <a:rPr lang="de-DE" sz="1500" dirty="0"/>
              <a:t>Python Modul </a:t>
            </a:r>
            <a:r>
              <a:rPr lang="de-DE" sz="1500" i="1" dirty="0" err="1"/>
              <a:t>Keras</a:t>
            </a:r>
            <a:endParaRPr lang="de-DE" sz="1500" dirty="0"/>
          </a:p>
          <a:p>
            <a:pPr lvl="3">
              <a:lnSpc>
                <a:spcPct val="100000"/>
              </a:lnSpc>
              <a:spcAft>
                <a:spcPts val="0"/>
              </a:spcAft>
            </a:pPr>
            <a:r>
              <a:rPr lang="de-DE" sz="1500" dirty="0"/>
              <a:t>Optimierung des Netzes </a:t>
            </a:r>
          </a:p>
          <a:p>
            <a:pPr lvl="4">
              <a:lnSpc>
                <a:spcPct val="100000"/>
              </a:lnSpc>
              <a:spcAft>
                <a:spcPts val="0"/>
              </a:spcAft>
            </a:pPr>
            <a:r>
              <a:rPr lang="de-DE" sz="1500" dirty="0" err="1"/>
              <a:t>Gradientenverfahren</a:t>
            </a:r>
            <a:r>
              <a:rPr lang="de-DE" sz="1500" dirty="0"/>
              <a:t> mit stochastischem Anteil     </a:t>
            </a:r>
            <a:r>
              <a:rPr lang="de-DE" sz="1500" i="1" dirty="0" err="1"/>
              <a:t>RMSprop</a:t>
            </a:r>
            <a:r>
              <a:rPr lang="de-DE" sz="1500" dirty="0"/>
              <a:t> </a:t>
            </a:r>
            <a:r>
              <a:rPr lang="de-DE" sz="1100" dirty="0"/>
              <a:t>(</a:t>
            </a:r>
            <a:r>
              <a:rPr lang="de-DE" sz="1100" dirty="0" err="1"/>
              <a:t>Tieleman</a:t>
            </a:r>
            <a:r>
              <a:rPr lang="de-DE" sz="1100" dirty="0"/>
              <a:t> </a:t>
            </a:r>
            <a:r>
              <a:rPr lang="de-DE" sz="1100" dirty="0" err="1"/>
              <a:t>et.al</a:t>
            </a:r>
            <a:r>
              <a:rPr lang="de-DE" sz="1100" dirty="0"/>
              <a:t>. 2012)</a:t>
            </a:r>
          </a:p>
          <a:p>
            <a:pPr marL="182563" lvl="3" indent="0">
              <a:lnSpc>
                <a:spcPct val="100000"/>
              </a:lnSpc>
              <a:spcAft>
                <a:spcPts val="0"/>
              </a:spcAft>
              <a:buNone/>
            </a:pPr>
            <a:endParaRPr lang="de-DE" sz="600" dirty="0"/>
          </a:p>
          <a:p>
            <a:pPr marL="182563" lvl="3" indent="0">
              <a:lnSpc>
                <a:spcPct val="100000"/>
              </a:lnSpc>
              <a:spcAft>
                <a:spcPts val="0"/>
              </a:spcAft>
              <a:buNone/>
            </a:pPr>
            <a:r>
              <a:rPr lang="de-DE" sz="1600" b="1" dirty="0">
                <a:solidFill>
                  <a:schemeClr val="bg2">
                    <a:lumMod val="25000"/>
                  </a:schemeClr>
                </a:solidFill>
              </a:rPr>
              <a:t>Welche Entscheidungen bleiben?</a:t>
            </a:r>
          </a:p>
          <a:p>
            <a:pPr marL="468313" lvl="3" indent="-285750">
              <a:lnSpc>
                <a:spcPct val="100000"/>
              </a:lnSpc>
              <a:spcAft>
                <a:spcPts val="0"/>
              </a:spcAft>
            </a:pPr>
            <a:r>
              <a:rPr lang="de-DE" sz="1600" dirty="0"/>
              <a:t>Architektur </a:t>
            </a:r>
          </a:p>
          <a:p>
            <a:pPr marL="651193" lvl="4" indent="-285750">
              <a:lnSpc>
                <a:spcPct val="100000"/>
              </a:lnSpc>
              <a:spcAft>
                <a:spcPts val="0"/>
              </a:spcAft>
            </a:pPr>
            <a:r>
              <a:rPr lang="de-DE" sz="1500" dirty="0" err="1"/>
              <a:t>Wieviele</a:t>
            </a:r>
            <a:r>
              <a:rPr lang="de-DE" sz="1500" dirty="0"/>
              <a:t> Knoten und Schichten</a:t>
            </a:r>
          </a:p>
          <a:p>
            <a:pPr marL="651193" lvl="4" indent="-285750">
              <a:lnSpc>
                <a:spcPct val="100000"/>
              </a:lnSpc>
              <a:spcAft>
                <a:spcPts val="0"/>
              </a:spcAft>
            </a:pPr>
            <a:r>
              <a:rPr lang="de-DE" sz="1500" dirty="0"/>
              <a:t>Welche </a:t>
            </a:r>
            <a:r>
              <a:rPr lang="de-DE" sz="1500" dirty="0" err="1"/>
              <a:t>Aktivierungfunktion</a:t>
            </a:r>
            <a:r>
              <a:rPr lang="de-DE" sz="1500" dirty="0"/>
              <a:t> (</a:t>
            </a:r>
            <a:r>
              <a:rPr lang="de-DE" sz="1500" dirty="0" err="1"/>
              <a:t>Sigmoid</a:t>
            </a:r>
            <a:r>
              <a:rPr lang="de-DE" sz="1500" dirty="0"/>
              <a:t>, </a:t>
            </a:r>
            <a:r>
              <a:rPr lang="de-DE" sz="1500" dirty="0" err="1"/>
              <a:t>Tanh</a:t>
            </a:r>
            <a:r>
              <a:rPr lang="de-DE" sz="1500" dirty="0"/>
              <a:t>, </a:t>
            </a:r>
            <a:r>
              <a:rPr lang="de-DE" sz="1500" dirty="0" err="1"/>
              <a:t>ReLU</a:t>
            </a:r>
            <a:r>
              <a:rPr lang="de-DE" sz="1500" dirty="0"/>
              <a:t>, ...)</a:t>
            </a:r>
          </a:p>
          <a:p>
            <a:pPr marL="651193" lvl="4" indent="-285750">
              <a:lnSpc>
                <a:spcPct val="100000"/>
              </a:lnSpc>
              <a:spcAft>
                <a:spcPts val="0"/>
              </a:spcAft>
            </a:pPr>
            <a:r>
              <a:rPr lang="de-DE" sz="1500" dirty="0"/>
              <a:t>Welche Metrik (MSE, Cross-</a:t>
            </a:r>
            <a:r>
              <a:rPr lang="de-DE" sz="1500" dirty="0" err="1"/>
              <a:t>Entropy</a:t>
            </a:r>
            <a:r>
              <a:rPr lang="de-DE" sz="1500" dirty="0"/>
              <a:t>)</a:t>
            </a:r>
          </a:p>
          <a:p>
            <a:pPr marL="468313" lvl="3" indent="-285750">
              <a:lnSpc>
                <a:spcPct val="100000"/>
              </a:lnSpc>
              <a:spcAft>
                <a:spcPts val="0"/>
              </a:spcAft>
            </a:pPr>
            <a:r>
              <a:rPr lang="de-DE" sz="1600" dirty="0" err="1"/>
              <a:t>Preprocessing</a:t>
            </a:r>
            <a:endParaRPr lang="de-DE" sz="1600" dirty="0"/>
          </a:p>
          <a:p>
            <a:pPr marL="651193" lvl="4" indent="-285750">
              <a:lnSpc>
                <a:spcPct val="100000"/>
              </a:lnSpc>
              <a:spcAft>
                <a:spcPts val="0"/>
              </a:spcAft>
            </a:pPr>
            <a:r>
              <a:rPr lang="de-DE" sz="1500" dirty="0"/>
              <a:t>Mittelwert und Varianz standardisieren</a:t>
            </a:r>
          </a:p>
          <a:p>
            <a:pPr marL="651193" lvl="4" indent="-285750">
              <a:lnSpc>
                <a:spcPct val="100000"/>
              </a:lnSpc>
              <a:spcAft>
                <a:spcPts val="0"/>
              </a:spcAft>
            </a:pPr>
            <a:r>
              <a:rPr lang="de-DE" sz="1500" dirty="0" err="1"/>
              <a:t>Dimensionalität</a:t>
            </a:r>
            <a:r>
              <a:rPr lang="de-DE" sz="1500" dirty="0"/>
              <a:t> reduzieren, </a:t>
            </a:r>
            <a:r>
              <a:rPr lang="de-DE" sz="1500" dirty="0" err="1"/>
              <a:t>Prediktoren</a:t>
            </a:r>
            <a:r>
              <a:rPr lang="de-DE" sz="1500" dirty="0"/>
              <a:t> weglassen?</a:t>
            </a:r>
          </a:p>
          <a:p>
            <a:pPr marL="468313" lvl="3" indent="-285750">
              <a:lnSpc>
                <a:spcPct val="100000"/>
              </a:lnSpc>
              <a:spcAft>
                <a:spcPts val="0"/>
              </a:spcAft>
            </a:pPr>
            <a:r>
              <a:rPr lang="de-DE" sz="1600" dirty="0"/>
              <a:t>Details im Algorithmus</a:t>
            </a:r>
          </a:p>
          <a:p>
            <a:pPr marL="651193" lvl="4" indent="-285750">
              <a:lnSpc>
                <a:spcPct val="100000"/>
              </a:lnSpc>
              <a:spcAft>
                <a:spcPts val="0"/>
              </a:spcAft>
            </a:pPr>
            <a:r>
              <a:rPr lang="de-DE" sz="1600" dirty="0" err="1"/>
              <a:t>Wieviele</a:t>
            </a:r>
            <a:r>
              <a:rPr lang="de-DE" sz="1600" dirty="0"/>
              <a:t> Samples </a:t>
            </a:r>
            <a:r>
              <a:rPr lang="de-DE" dirty="0"/>
              <a:t>werden auf einmal verwendet um den Gradienten zu berechnen (</a:t>
            </a:r>
            <a:r>
              <a:rPr lang="de-DE" i="1" dirty="0" err="1"/>
              <a:t>batch_size</a:t>
            </a:r>
            <a:r>
              <a:rPr lang="de-DE" dirty="0"/>
              <a:t>)</a:t>
            </a:r>
          </a:p>
          <a:p>
            <a:pPr marL="651193" lvl="4" indent="-285750">
              <a:lnSpc>
                <a:spcPct val="100000"/>
              </a:lnSpc>
              <a:spcAft>
                <a:spcPts val="0"/>
              </a:spcAft>
            </a:pPr>
            <a:r>
              <a:rPr lang="de-DE" sz="1500" dirty="0" err="1"/>
              <a:t>Wieviele</a:t>
            </a:r>
            <a:r>
              <a:rPr lang="de-DE" sz="1500" dirty="0"/>
              <a:t> Iterationen werden berechnet </a:t>
            </a:r>
          </a:p>
          <a:p>
            <a:pPr marL="651193" lvl="4" indent="-285750">
              <a:lnSpc>
                <a:spcPct val="100000"/>
              </a:lnSpc>
              <a:spcAft>
                <a:spcPts val="0"/>
              </a:spcAft>
            </a:pPr>
            <a:r>
              <a:rPr lang="de-DE" sz="1500" dirty="0"/>
              <a:t>Konvergenzkriterium (Vorzeitiger Iterationsstopp </a:t>
            </a:r>
            <a:r>
              <a:rPr lang="de-DE" sz="1500" i="1" dirty="0"/>
              <a:t>Early </a:t>
            </a:r>
            <a:r>
              <a:rPr lang="de-DE" sz="1500" i="1" dirty="0" err="1"/>
              <a:t>Stopping</a:t>
            </a:r>
            <a:r>
              <a:rPr lang="de-DE" sz="1500" dirty="0"/>
              <a:t>) – schützt vor </a:t>
            </a:r>
            <a:r>
              <a:rPr lang="de-DE" sz="1500" dirty="0" err="1"/>
              <a:t>Overfitting</a:t>
            </a:r>
            <a:endParaRPr lang="de-DE" sz="1500" dirty="0"/>
          </a:p>
          <a:p>
            <a:pPr marL="651193" lvl="4" indent="-285750">
              <a:lnSpc>
                <a:spcPct val="100000"/>
              </a:lnSpc>
              <a:spcAft>
                <a:spcPts val="0"/>
              </a:spcAft>
            </a:pPr>
            <a:r>
              <a:rPr lang="de-DE" sz="1500" dirty="0"/>
              <a:t>Zufälliges Auslassen von Neuronen </a:t>
            </a:r>
            <a:r>
              <a:rPr lang="de-DE" sz="1500" i="1" dirty="0"/>
              <a:t>Dropout</a:t>
            </a:r>
            <a:r>
              <a:rPr lang="de-DE" sz="1500" dirty="0"/>
              <a:t> – schützt vor </a:t>
            </a:r>
            <a:r>
              <a:rPr lang="de-DE" sz="1500" dirty="0" err="1"/>
              <a:t>Overfitting</a:t>
            </a:r>
            <a:endParaRPr lang="de-DE" sz="15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463C46B-C441-5F4E-A763-5AAE30499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5591" y="2680853"/>
            <a:ext cx="947651" cy="21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75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ückblick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1062</Words>
  <Application>Microsoft Macintosh PowerPoint</Application>
  <PresentationFormat>Bildschirmpräsentation (4:3)</PresentationFormat>
  <Paragraphs>361</Paragraphs>
  <Slides>22</Slides>
  <Notes>20</Notes>
  <HiddenSlides>3</HiddenSlides>
  <MMClips>2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Courier New</vt:lpstr>
      <vt:lpstr>Wingdings</vt:lpstr>
      <vt:lpstr>Rückblick</vt:lpstr>
      <vt:lpstr>The added value  of machine-learning methods  in forecasting wind turbine icing </vt:lpstr>
      <vt:lpstr>Überblick</vt:lpstr>
      <vt:lpstr>Welche Informationen sind verfügbar?</vt:lpstr>
      <vt:lpstr>Ziele und Fragestellungen</vt:lpstr>
      <vt:lpstr>Ziele und Fragestellungen</vt:lpstr>
      <vt:lpstr>Methoden: Neuronales Netz</vt:lpstr>
      <vt:lpstr>Methoden: Neuronales Netz</vt:lpstr>
      <vt:lpstr>Methoden: Neuronales Netz</vt:lpstr>
      <vt:lpstr>Methoden: Neuronales Netz</vt:lpstr>
      <vt:lpstr>Methoden: Weitere Modelle</vt:lpstr>
      <vt:lpstr>Wert der Prognosen</vt:lpstr>
      <vt:lpstr>Wert der Prognosen</vt:lpstr>
      <vt:lpstr>Vergleich der Modelle</vt:lpstr>
      <vt:lpstr>Vergleich der Modelle</vt:lpstr>
      <vt:lpstr>Neuronale Netze:  Welchen Einfluss hat  Tiefe?</vt:lpstr>
      <vt:lpstr>Erkenntnisse und Tipps</vt:lpstr>
      <vt:lpstr>Erkenntnisse und Tipps</vt:lpstr>
      <vt:lpstr>Erkenntnisse und Tipps</vt:lpstr>
      <vt:lpstr>The added value  of ML methods  in forecasting  wind turbine icing </vt:lpstr>
      <vt:lpstr>Methoden: Entscheidungsbäume</vt:lpstr>
      <vt:lpstr>Skill im Nowcasting 1-6 h</vt:lpstr>
      <vt:lpstr>Methoden: Entscheidungsbäume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Titelfolie</dc:title>
  <dc:creator>StudentIn</dc:creator>
  <cp:lastModifiedBy>StudentIn</cp:lastModifiedBy>
  <cp:revision>613</cp:revision>
  <cp:lastPrinted>2019-05-08T02:51:04Z</cp:lastPrinted>
  <dcterms:created xsi:type="dcterms:W3CDTF">2018-11-07T19:22:10Z</dcterms:created>
  <dcterms:modified xsi:type="dcterms:W3CDTF">2019-05-08T06:02:32Z</dcterms:modified>
</cp:coreProperties>
</file>